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326" r:id="rId3"/>
    <p:sldId id="327" r:id="rId4"/>
    <p:sldId id="329" r:id="rId5"/>
    <p:sldId id="330" r:id="rId6"/>
    <p:sldId id="328" r:id="rId7"/>
    <p:sldId id="258" r:id="rId8"/>
    <p:sldId id="334" r:id="rId9"/>
    <p:sldId id="331" r:id="rId10"/>
    <p:sldId id="333" r:id="rId11"/>
    <p:sldId id="335" r:id="rId12"/>
    <p:sldId id="336" r:id="rId13"/>
    <p:sldId id="339" r:id="rId14"/>
    <p:sldId id="342" r:id="rId15"/>
    <p:sldId id="343" r:id="rId16"/>
    <p:sldId id="340" r:id="rId17"/>
    <p:sldId id="338" r:id="rId18"/>
    <p:sldId id="345" r:id="rId19"/>
    <p:sldId id="346" r:id="rId20"/>
    <p:sldId id="347" r:id="rId21"/>
    <p:sldId id="348" r:id="rId22"/>
    <p:sldId id="349" r:id="rId23"/>
    <p:sldId id="351" r:id="rId24"/>
    <p:sldId id="350" r:id="rId25"/>
    <p:sldId id="352" r:id="rId26"/>
    <p:sldId id="353" r:id="rId27"/>
    <p:sldId id="354" r:id="rId28"/>
    <p:sldId id="355" r:id="rId29"/>
    <p:sldId id="359" r:id="rId30"/>
    <p:sldId id="358" r:id="rId31"/>
    <p:sldId id="360" r:id="rId32"/>
    <p:sldId id="361" r:id="rId33"/>
    <p:sldId id="362" r:id="rId34"/>
    <p:sldId id="363" r:id="rId35"/>
    <p:sldId id="364" r:id="rId36"/>
    <p:sldId id="365" r:id="rId37"/>
    <p:sldId id="366" r:id="rId38"/>
    <p:sldId id="367" r:id="rId39"/>
    <p:sldId id="368" r:id="rId40"/>
    <p:sldId id="369" r:id="rId41"/>
    <p:sldId id="370" r:id="rId42"/>
    <p:sldId id="371" r:id="rId43"/>
    <p:sldId id="372" r:id="rId44"/>
    <p:sldId id="357" r:id="rId45"/>
    <p:sldId id="344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5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9/24/2019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9/24/2019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9/24/2019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9/24/2019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9/24/2019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9/24/2019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9/24/2019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9/24/2019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9/24/2019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9/24/2019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9/24/2019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9/24/2019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9/24/2019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9/24/2019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9/24/2019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9/24/2019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9/24/2019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9/24/2019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A" sz="6600" dirty="0" smtClean="0"/>
              <a:t>INTELIGENCIA ARTIFICIAL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RANGEL ALVARADO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Inteligencia</a:t>
            </a:r>
            <a:r>
              <a:rPr lang="en-US" dirty="0" smtClean="0"/>
              <a:t> Artificial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uno</a:t>
            </a:r>
            <a:r>
              <a:rPr lang="en-US" dirty="0" smtClean="0"/>
              <a:t> de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campos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interesantes</a:t>
            </a:r>
            <a:r>
              <a:rPr lang="en-US" dirty="0" smtClean="0"/>
              <a:t> hoy</a:t>
            </a:r>
          </a:p>
          <a:p>
            <a:pPr lvl="1"/>
            <a:r>
              <a:rPr lang="en-US" dirty="0" smtClean="0"/>
              <a:t>Ha </a:t>
            </a:r>
            <a:r>
              <a:rPr lang="en-US" dirty="0" err="1" smtClean="0"/>
              <a:t>existido</a:t>
            </a:r>
            <a:r>
              <a:rPr lang="en-US" dirty="0" smtClean="0"/>
              <a:t> de </a:t>
            </a:r>
            <a:r>
              <a:rPr lang="en-US" dirty="0" err="1" smtClean="0"/>
              <a:t>hace</a:t>
            </a:r>
            <a:r>
              <a:rPr lang="en-US" dirty="0" smtClean="0"/>
              <a:t> </a:t>
            </a:r>
            <a:r>
              <a:rPr lang="en-US" dirty="0" err="1" smtClean="0"/>
              <a:t>décadas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conocia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sistemas</a:t>
            </a:r>
            <a:r>
              <a:rPr lang="en-US" dirty="0" smtClean="0"/>
              <a:t> </a:t>
            </a:r>
            <a:r>
              <a:rPr lang="en-US" dirty="0" err="1" smtClean="0"/>
              <a:t>expertos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habla</a:t>
            </a:r>
            <a:r>
              <a:rPr lang="en-US" dirty="0" smtClean="0"/>
              <a:t> mucho de AI, ML, DL, RL</a:t>
            </a:r>
          </a:p>
          <a:p>
            <a:pPr lvl="1"/>
            <a:endParaRPr lang="en-US" dirty="0"/>
          </a:p>
          <a:p>
            <a:r>
              <a:rPr lang="en-US" dirty="0" err="1" smtClean="0"/>
              <a:t>Existen</a:t>
            </a:r>
            <a:r>
              <a:rPr lang="en-US" dirty="0" smtClean="0"/>
              <a:t> </a:t>
            </a:r>
            <a:r>
              <a:rPr lang="en-US" dirty="0" err="1" smtClean="0"/>
              <a:t>librerías</a:t>
            </a:r>
            <a:r>
              <a:rPr lang="en-US" dirty="0" smtClean="0"/>
              <a:t> de </a:t>
            </a:r>
            <a:r>
              <a:rPr lang="en-US" dirty="0" err="1" smtClean="0"/>
              <a:t>ayuda</a:t>
            </a:r>
            <a:r>
              <a:rPr lang="en-US" dirty="0" smtClean="0"/>
              <a:t> o frameworks de </a:t>
            </a:r>
            <a:r>
              <a:rPr lang="en-US" dirty="0" err="1" smtClean="0"/>
              <a:t>trabajo</a:t>
            </a:r>
            <a:r>
              <a:rPr lang="en-US" dirty="0" smtClean="0"/>
              <a:t>: TF, </a:t>
            </a:r>
            <a:r>
              <a:rPr lang="en-US" dirty="0" err="1" smtClean="0"/>
              <a:t>Keras</a:t>
            </a:r>
            <a:r>
              <a:rPr lang="en-US" dirty="0" smtClean="0"/>
              <a:t>, </a:t>
            </a:r>
            <a:r>
              <a:rPr lang="en-US" dirty="0" err="1" smtClean="0"/>
              <a:t>Scikit</a:t>
            </a:r>
            <a:r>
              <a:rPr lang="en-US" dirty="0" smtClean="0"/>
              <a:t>-learn, etc.</a:t>
            </a:r>
          </a:p>
          <a:p>
            <a:r>
              <a:rPr lang="en-US" dirty="0" smtClean="0"/>
              <a:t>Software de </a:t>
            </a:r>
            <a:r>
              <a:rPr lang="en-US" dirty="0" err="1" smtClean="0"/>
              <a:t>Trabajo</a:t>
            </a:r>
            <a:r>
              <a:rPr lang="en-US" dirty="0" smtClean="0"/>
              <a:t>: Python,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en-US" dirty="0"/>
          </a:p>
        </p:txBody>
      </p:sp>
      <p:pic>
        <p:nvPicPr>
          <p:cNvPr id="1032" name="Picture 8" descr="Image result for scikit lear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076" y="637376"/>
            <a:ext cx="2314059" cy="124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ker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554" y="2980305"/>
            <a:ext cx="3523926" cy="102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spac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01" y="1045927"/>
            <a:ext cx="2978764" cy="106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tensorflo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629" y="1243963"/>
            <a:ext cx="1879466" cy="156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anaconda opensour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55" y="5446530"/>
            <a:ext cx="2537798" cy="126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jupyt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086" y="4199844"/>
            <a:ext cx="1621610" cy="187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00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pesar</a:t>
            </a:r>
            <a:r>
              <a:rPr lang="en-US" dirty="0" smtClean="0"/>
              <a:t> de </a:t>
            </a:r>
            <a:r>
              <a:rPr lang="en-US" dirty="0" err="1" smtClean="0"/>
              <a:t>ser</a:t>
            </a:r>
            <a:r>
              <a:rPr lang="en-US" dirty="0" smtClean="0"/>
              <a:t> “</a:t>
            </a:r>
            <a:r>
              <a:rPr lang="en-US" dirty="0" err="1" smtClean="0"/>
              <a:t>maravilloso</a:t>
            </a:r>
            <a:r>
              <a:rPr lang="en-US" dirty="0" smtClean="0"/>
              <a:t>” </a:t>
            </a:r>
            <a:r>
              <a:rPr lang="en-US" dirty="0" err="1" smtClean="0"/>
              <a:t>tiene</a:t>
            </a:r>
            <a:r>
              <a:rPr lang="en-US" dirty="0" smtClean="0"/>
              <a:t> </a:t>
            </a:r>
            <a:r>
              <a:rPr lang="en-US" dirty="0" err="1" smtClean="0"/>
              <a:t>fallas</a:t>
            </a:r>
            <a:r>
              <a:rPr lang="en-US" dirty="0" smtClean="0"/>
              <a:t> </a:t>
            </a:r>
            <a:r>
              <a:rPr lang="en-US" dirty="0" err="1" smtClean="0"/>
              <a:t>catastróficas</a:t>
            </a:r>
            <a:endParaRPr lang="en-US" dirty="0" smtClean="0"/>
          </a:p>
          <a:p>
            <a:r>
              <a:rPr lang="es-PA" b="1" i="1" dirty="0" smtClean="0"/>
              <a:t>10 - Billonaria China es identificada como si cruzara vías de seguridad transitada</a:t>
            </a:r>
          </a:p>
          <a:p>
            <a:pPr lvl="1"/>
            <a:r>
              <a:rPr lang="es-PA" dirty="0" smtClean="0"/>
              <a:t>La joven comentó : “Esto es trivial, la seguridad es más importante</a:t>
            </a:r>
          </a:p>
          <a:p>
            <a:pPr lvl="1"/>
            <a:r>
              <a:rPr lang="es-PA" dirty="0" smtClean="0"/>
              <a:t>Problema:  </a:t>
            </a:r>
          </a:p>
          <a:p>
            <a:pPr lvl="2"/>
            <a:r>
              <a:rPr lang="es-PA" dirty="0" smtClean="0"/>
              <a:t>“Algoritmo de detección en tiempo real”, la persona estaba muy lejos</a:t>
            </a:r>
          </a:p>
          <a:p>
            <a:r>
              <a:rPr lang="es-PA" b="1" i="1" dirty="0" smtClean="0"/>
              <a:t>09 - Vehículo Autónomo “Asesina” a Peatón</a:t>
            </a:r>
          </a:p>
          <a:p>
            <a:pPr lvl="1"/>
            <a:r>
              <a:rPr lang="es-PA" dirty="0" smtClean="0"/>
              <a:t>Uber SDC</a:t>
            </a:r>
          </a:p>
          <a:p>
            <a:pPr lvl="1"/>
            <a:r>
              <a:rPr lang="es-PA" dirty="0" smtClean="0"/>
              <a:t>Se detuvo por un tiempo las pruebas de los SDC (</a:t>
            </a:r>
            <a:r>
              <a:rPr lang="es-PA" dirty="0" err="1" smtClean="0"/>
              <a:t>Nvidia</a:t>
            </a:r>
            <a:r>
              <a:rPr lang="es-PA" dirty="0" smtClean="0"/>
              <a:t>, Toyota)</a:t>
            </a:r>
          </a:p>
          <a:p>
            <a:pPr lvl="1"/>
            <a:r>
              <a:rPr lang="es-PA" dirty="0" smtClean="0"/>
              <a:t>Problema:</a:t>
            </a:r>
          </a:p>
          <a:p>
            <a:pPr lvl="2"/>
            <a:r>
              <a:rPr lang="es-PA" dirty="0" smtClean="0"/>
              <a:t>No se detectó la persona</a:t>
            </a:r>
          </a:p>
          <a:p>
            <a:pPr lvl="2"/>
            <a:r>
              <a:rPr lang="es-PA" dirty="0" smtClean="0"/>
              <a:t>El sistema de freno estaba desactivado</a:t>
            </a:r>
          </a:p>
          <a:p>
            <a:pPr lvl="2"/>
            <a:endParaRPr lang="es-PA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pic>
        <p:nvPicPr>
          <p:cNvPr id="2052" name="Picture 4" descr="https://miro.medium.com/max/790/1*KB8FQGj9EreUFCTILcHXd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677" y="1048128"/>
            <a:ext cx="2146411" cy="15052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miro.medium.com/max/950/0*UudADUv1ijmxOSw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976" y="4131997"/>
            <a:ext cx="2738210" cy="15420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32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 smtClean="0"/>
              <a:t>08 – IBM Watson no hace buen trabajo en Ciencias de La Salud</a:t>
            </a:r>
          </a:p>
          <a:p>
            <a:pPr lvl="1"/>
            <a:r>
              <a:rPr lang="es-PA" dirty="0" smtClean="0"/>
              <a:t>“Este Producto es un pedazo de m****” – Doctor en Florida </a:t>
            </a:r>
            <a:r>
              <a:rPr lang="es-PA" dirty="0" err="1" smtClean="0"/>
              <a:t>Jupyter</a:t>
            </a:r>
            <a:r>
              <a:rPr lang="es-PA" dirty="0" smtClean="0"/>
              <a:t> Hospital</a:t>
            </a:r>
          </a:p>
          <a:p>
            <a:pPr lvl="1"/>
            <a:r>
              <a:rPr lang="es-PA" dirty="0" smtClean="0"/>
              <a:t>Sistema de </a:t>
            </a:r>
            <a:r>
              <a:rPr lang="es-PA" dirty="0" err="1" smtClean="0"/>
              <a:t>Deteccion</a:t>
            </a:r>
            <a:r>
              <a:rPr lang="es-PA" dirty="0" smtClean="0"/>
              <a:t> de </a:t>
            </a:r>
            <a:r>
              <a:rPr lang="es-PA" dirty="0" err="1" smtClean="0"/>
              <a:t>Cancer</a:t>
            </a:r>
            <a:r>
              <a:rPr lang="es-PA" dirty="0" smtClean="0"/>
              <a:t> en el 2013</a:t>
            </a:r>
          </a:p>
          <a:p>
            <a:pPr lvl="1"/>
            <a:r>
              <a:rPr lang="es-PA" dirty="0" smtClean="0"/>
              <a:t>Problema</a:t>
            </a:r>
          </a:p>
          <a:p>
            <a:pPr lvl="2"/>
            <a:r>
              <a:rPr lang="es-PA" dirty="0" smtClean="0"/>
              <a:t>Malas recomendaciones que pudieron dar mal tratamiento a pacientes e incluso la muerte</a:t>
            </a:r>
          </a:p>
          <a:p>
            <a:pPr lvl="2"/>
            <a:r>
              <a:rPr lang="es-PA" dirty="0" err="1" smtClean="0"/>
              <a:t>Downsizing</a:t>
            </a:r>
            <a:r>
              <a:rPr lang="es-PA" dirty="0" smtClean="0"/>
              <a:t> de Watson </a:t>
            </a:r>
            <a:r>
              <a:rPr lang="es-PA" dirty="0" err="1" smtClean="0"/>
              <a:t>Health</a:t>
            </a:r>
            <a:endParaRPr lang="es-PA" dirty="0" smtClean="0"/>
          </a:p>
          <a:p>
            <a:r>
              <a:rPr lang="es-PA" b="1" i="1" dirty="0" smtClean="0"/>
              <a:t>07 – Herramienta de Reclutamiento de Amazon Estaba Parcializada a Género</a:t>
            </a:r>
          </a:p>
          <a:p>
            <a:pPr lvl="1"/>
            <a:r>
              <a:rPr lang="es-PA" dirty="0" smtClean="0"/>
              <a:t>RRHH de Amazon 2014-2017</a:t>
            </a:r>
          </a:p>
          <a:p>
            <a:pPr lvl="1"/>
            <a:r>
              <a:rPr lang="es-PA" dirty="0"/>
              <a:t>Actualmente se usa</a:t>
            </a:r>
          </a:p>
          <a:p>
            <a:pPr lvl="2"/>
            <a:r>
              <a:rPr lang="es-PA" dirty="0"/>
              <a:t>Solo recomendaciones, no evaluación</a:t>
            </a:r>
          </a:p>
          <a:p>
            <a:pPr lvl="1"/>
            <a:r>
              <a:rPr lang="es-PA" dirty="0"/>
              <a:t>Sistema de Recomendación de Hojas de Vida</a:t>
            </a:r>
          </a:p>
          <a:p>
            <a:pPr lvl="1"/>
            <a:r>
              <a:rPr lang="es-PA" dirty="0"/>
              <a:t>Problema:  </a:t>
            </a:r>
          </a:p>
          <a:p>
            <a:pPr lvl="2"/>
            <a:r>
              <a:rPr lang="es-PA" dirty="0"/>
              <a:t>Estaba parcializado a reclutar </a:t>
            </a:r>
            <a:r>
              <a:rPr lang="es-PA" dirty="0" smtClean="0"/>
              <a:t>hombres</a:t>
            </a:r>
            <a:endParaRPr lang="es-PA" dirty="0"/>
          </a:p>
        </p:txBody>
      </p:sp>
      <p:pic>
        <p:nvPicPr>
          <p:cNvPr id="6146" name="Picture 2" descr="Image result for watson heal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138" y="1841173"/>
            <a:ext cx="2746375" cy="15448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amazon ai recruiting tool is gender bias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846" y="4845511"/>
            <a:ext cx="2857500" cy="17145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69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 smtClean="0"/>
              <a:t>06 – </a:t>
            </a:r>
            <a:r>
              <a:rPr lang="es-PA" b="1" i="1" dirty="0" err="1" smtClean="0"/>
              <a:t>DeepFakes</a:t>
            </a:r>
            <a:r>
              <a:rPr lang="es-PA" b="1" i="1" dirty="0" smtClean="0"/>
              <a:t> Revela Un Lado Impropio de la IA</a:t>
            </a:r>
          </a:p>
          <a:p>
            <a:pPr lvl="1"/>
            <a:r>
              <a:rPr lang="es-PA" dirty="0" smtClean="0"/>
              <a:t>Uso de </a:t>
            </a:r>
            <a:r>
              <a:rPr lang="es-PA" dirty="0" err="1" smtClean="0"/>
              <a:t>Face</a:t>
            </a:r>
            <a:r>
              <a:rPr lang="es-PA" dirty="0" smtClean="0"/>
              <a:t> </a:t>
            </a:r>
            <a:r>
              <a:rPr lang="es-PA" dirty="0" err="1" smtClean="0"/>
              <a:t>Swapping</a:t>
            </a:r>
            <a:endParaRPr lang="es-PA" dirty="0" smtClean="0"/>
          </a:p>
          <a:p>
            <a:pPr lvl="1"/>
            <a:r>
              <a:rPr lang="es-PA" dirty="0" smtClean="0"/>
              <a:t>Casi real</a:t>
            </a:r>
          </a:p>
          <a:p>
            <a:pPr lvl="1"/>
            <a:r>
              <a:rPr lang="es-PA" dirty="0" smtClean="0"/>
              <a:t>Problema:</a:t>
            </a:r>
          </a:p>
          <a:p>
            <a:pPr lvl="2"/>
            <a:r>
              <a:rPr lang="es-PA" dirty="0"/>
              <a:t>Utilizaba </a:t>
            </a:r>
            <a:r>
              <a:rPr lang="es-PA" dirty="0" err="1"/>
              <a:t>GANs</a:t>
            </a:r>
            <a:r>
              <a:rPr lang="es-PA" dirty="0"/>
              <a:t> para generar imágenes de celebridades sobre videos </a:t>
            </a:r>
            <a:r>
              <a:rPr lang="es-PA" dirty="0" smtClean="0"/>
              <a:t>pornográficos</a:t>
            </a:r>
          </a:p>
          <a:p>
            <a:pPr lvl="2"/>
            <a:r>
              <a:rPr lang="es-PA" dirty="0" smtClean="0"/>
              <a:t>Potencialmente dañino a la imagen de la persona</a:t>
            </a:r>
          </a:p>
          <a:p>
            <a:pPr lvl="2"/>
            <a:r>
              <a:rPr lang="es-PA" dirty="0" smtClean="0"/>
              <a:t>Credibilidad del video (real o no)</a:t>
            </a:r>
          </a:p>
          <a:p>
            <a:r>
              <a:rPr lang="es-PA" b="1" i="1" dirty="0" smtClean="0"/>
              <a:t>05 – Google </a:t>
            </a:r>
            <a:r>
              <a:rPr lang="es-PA" b="1" i="1" dirty="0" err="1" smtClean="0"/>
              <a:t>Photos</a:t>
            </a:r>
            <a:r>
              <a:rPr lang="es-PA" b="1" i="1" dirty="0" smtClean="0"/>
              <a:t> confunde Montañista con Montaña</a:t>
            </a:r>
          </a:p>
          <a:p>
            <a:pPr lvl="1"/>
            <a:r>
              <a:rPr lang="es-PA" dirty="0" smtClean="0"/>
              <a:t>Une diferentes fotos y ofrece una foto panorámica</a:t>
            </a:r>
          </a:p>
          <a:p>
            <a:pPr lvl="1"/>
            <a:r>
              <a:rPr lang="es-PA" dirty="0" smtClean="0"/>
              <a:t>Problema:  </a:t>
            </a:r>
          </a:p>
          <a:p>
            <a:pPr lvl="2"/>
            <a:r>
              <a:rPr lang="es-PA" dirty="0" smtClean="0"/>
              <a:t>Al unir las 3 fotos de paisajes, mezcló a la persona como una gran montaña</a:t>
            </a:r>
            <a:endParaRPr lang="en-US" dirty="0"/>
          </a:p>
        </p:txBody>
      </p:sp>
      <p:pic>
        <p:nvPicPr>
          <p:cNvPr id="7170" name="Picture 2" descr="https://miro.medium.com/max/780/0*nJ7JC1N3y-nO6SY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746" y="1471084"/>
            <a:ext cx="3776447" cy="21254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miro.medium.com/max/950/0*t3Tx4HKlOg9vvR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081" y="3967948"/>
            <a:ext cx="2555207" cy="21087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16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 smtClean="0"/>
              <a:t>04 – Robot de LG, </a:t>
            </a:r>
            <a:r>
              <a:rPr lang="es-PA" b="1" i="1" dirty="0" err="1" smtClean="0"/>
              <a:t>Cloi</a:t>
            </a:r>
            <a:r>
              <a:rPr lang="es-PA" b="1" i="1" dirty="0" smtClean="0"/>
              <a:t>, se pone nervioso en </a:t>
            </a:r>
            <a:r>
              <a:rPr lang="es-PA" b="1" i="1" smtClean="0"/>
              <a:t>su presentación</a:t>
            </a:r>
            <a:endParaRPr lang="en-US" b="1" dirty="0"/>
          </a:p>
          <a:p>
            <a:pPr lvl="1"/>
            <a:r>
              <a:rPr lang="es-PA" dirty="0" smtClean="0"/>
              <a:t>Presentado por LG en el CES 2018</a:t>
            </a:r>
          </a:p>
          <a:p>
            <a:pPr lvl="1"/>
            <a:r>
              <a:rPr lang="es-PA" dirty="0" smtClean="0"/>
              <a:t>Asistente de Tiempo Real en Casa, responde a comandos de voz</a:t>
            </a:r>
          </a:p>
          <a:p>
            <a:pPr lvl="1"/>
            <a:r>
              <a:rPr lang="es-PA" dirty="0" smtClean="0"/>
              <a:t>Problema:</a:t>
            </a:r>
          </a:p>
          <a:p>
            <a:pPr lvl="2"/>
            <a:r>
              <a:rPr lang="es-PA" dirty="0" smtClean="0"/>
              <a:t>Al presentarse en el escenario</a:t>
            </a:r>
          </a:p>
          <a:p>
            <a:pPr lvl="2"/>
            <a:r>
              <a:rPr lang="es-PA" dirty="0" smtClean="0"/>
              <a:t>Comandos de voz no ejecutaban acciones</a:t>
            </a:r>
          </a:p>
          <a:p>
            <a:pPr lvl="2"/>
            <a:r>
              <a:rPr lang="es-PA" dirty="0" smtClean="0"/>
              <a:t>Solo hacia silencio</a:t>
            </a:r>
          </a:p>
          <a:p>
            <a:r>
              <a:rPr lang="es-PA" b="1" i="1" dirty="0" smtClean="0"/>
              <a:t>03 </a:t>
            </a:r>
            <a:r>
              <a:rPr lang="es-PA" b="1" i="1" dirty="0"/>
              <a:t>– </a:t>
            </a:r>
            <a:r>
              <a:rPr lang="es-PA" b="1" i="1" dirty="0" smtClean="0"/>
              <a:t>Boston Dynamics Atlas </a:t>
            </a:r>
            <a:r>
              <a:rPr lang="es-PA" b="1" i="1" dirty="0" err="1" smtClean="0"/>
              <a:t>Bloopers</a:t>
            </a:r>
            <a:endParaRPr lang="es-PA" b="1" i="1" dirty="0"/>
          </a:p>
          <a:p>
            <a:pPr lvl="1"/>
            <a:r>
              <a:rPr lang="es-PA" dirty="0" err="1" smtClean="0"/>
              <a:t>Robotica</a:t>
            </a:r>
            <a:r>
              <a:rPr lang="es-PA" dirty="0" smtClean="0"/>
              <a:t> y Control Avanzado</a:t>
            </a:r>
          </a:p>
          <a:p>
            <a:pPr lvl="1"/>
            <a:r>
              <a:rPr lang="es-PA" dirty="0" smtClean="0"/>
              <a:t>Robot Atlas, Spot, </a:t>
            </a:r>
            <a:r>
              <a:rPr lang="es-PA" dirty="0" err="1" smtClean="0"/>
              <a:t>SpotMini</a:t>
            </a:r>
            <a:r>
              <a:rPr lang="es-PA" dirty="0" smtClean="0"/>
              <a:t>, </a:t>
            </a:r>
            <a:r>
              <a:rPr lang="es-PA" dirty="0" err="1" smtClean="0"/>
              <a:t>Flea</a:t>
            </a:r>
            <a:r>
              <a:rPr lang="es-PA" dirty="0" smtClean="0"/>
              <a:t>, etc.</a:t>
            </a:r>
            <a:endParaRPr lang="es-PA" dirty="0"/>
          </a:p>
          <a:p>
            <a:pPr lvl="1"/>
            <a:r>
              <a:rPr lang="es-PA" dirty="0" smtClean="0"/>
              <a:t>Problema</a:t>
            </a:r>
            <a:r>
              <a:rPr lang="es-PA" dirty="0"/>
              <a:t>:</a:t>
            </a:r>
          </a:p>
          <a:p>
            <a:pPr lvl="2"/>
            <a:r>
              <a:rPr lang="es-PA" dirty="0" smtClean="0"/>
              <a:t>Atlas no pudo hacer el demo de levantar la caja en su debut en el congreso de ciencia</a:t>
            </a:r>
          </a:p>
        </p:txBody>
      </p:sp>
      <p:pic>
        <p:nvPicPr>
          <p:cNvPr id="9218" name="Picture 2" descr="Image result for LG CLO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858" y="1462360"/>
            <a:ext cx="2930962" cy="19570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miro.medium.com/max/920/0*mGZ4jFrCN2sZcc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749" y="4100455"/>
            <a:ext cx="2501180" cy="16665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59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 smtClean="0"/>
              <a:t>02 – Predicciones de la Copa Mundial 2018 con Malas Predicciones</a:t>
            </a:r>
          </a:p>
          <a:p>
            <a:pPr lvl="1"/>
            <a:r>
              <a:rPr lang="es-PA" dirty="0" smtClean="0"/>
              <a:t>Sistema de predicción de ganadores por partido</a:t>
            </a:r>
          </a:p>
          <a:p>
            <a:pPr lvl="1"/>
            <a:r>
              <a:rPr lang="es-PA" dirty="0" smtClean="0"/>
              <a:t>EA, Goldman Sachs, </a:t>
            </a:r>
            <a:r>
              <a:rPr lang="es-PA" dirty="0" err="1" smtClean="0"/>
              <a:t>University</a:t>
            </a:r>
            <a:r>
              <a:rPr lang="es-PA" dirty="0" smtClean="0"/>
              <a:t> of Dortmund y otras</a:t>
            </a:r>
          </a:p>
          <a:p>
            <a:pPr lvl="1"/>
            <a:r>
              <a:rPr lang="es-PA" dirty="0" smtClean="0"/>
              <a:t>Problema:</a:t>
            </a:r>
          </a:p>
          <a:p>
            <a:pPr lvl="2"/>
            <a:r>
              <a:rPr lang="es-PA" dirty="0" smtClean="0"/>
              <a:t>Todos estaban errados</a:t>
            </a:r>
          </a:p>
          <a:p>
            <a:pPr lvl="2"/>
            <a:r>
              <a:rPr lang="es-PA" dirty="0" smtClean="0"/>
              <a:t>Solo EA con FIFA 18 usando sus ratings predijo a Francia ganador</a:t>
            </a:r>
          </a:p>
          <a:p>
            <a:r>
              <a:rPr lang="es-PA" b="1" i="1" dirty="0" smtClean="0"/>
              <a:t>01 </a:t>
            </a:r>
            <a:r>
              <a:rPr lang="es-PA" b="1" i="1" dirty="0"/>
              <a:t>– </a:t>
            </a:r>
            <a:r>
              <a:rPr lang="es-PA" b="1" i="1" dirty="0" err="1" smtClean="0"/>
              <a:t>Startup</a:t>
            </a:r>
            <a:r>
              <a:rPr lang="es-PA" b="1" i="1" dirty="0" smtClean="0"/>
              <a:t> Intenta Predecir el IQ con Marcas Faciales y Caras</a:t>
            </a:r>
            <a:endParaRPr lang="es-PA" b="1" i="1" dirty="0"/>
          </a:p>
          <a:p>
            <a:pPr lvl="1"/>
            <a:r>
              <a:rPr lang="es-PA" dirty="0" smtClean="0"/>
              <a:t>Compañía Israelí </a:t>
            </a:r>
            <a:r>
              <a:rPr lang="es-PA" dirty="0" err="1" smtClean="0"/>
              <a:t>Faception</a:t>
            </a:r>
            <a:endParaRPr lang="es-PA" dirty="0" smtClean="0"/>
          </a:p>
          <a:p>
            <a:pPr lvl="1"/>
            <a:r>
              <a:rPr lang="es-PA" dirty="0" smtClean="0"/>
              <a:t>Intentaba predecir IQ, personalidad y rasgos de violencia</a:t>
            </a:r>
          </a:p>
          <a:p>
            <a:pPr lvl="2"/>
            <a:r>
              <a:rPr lang="es-PA" dirty="0" smtClean="0"/>
              <a:t>Usando IA, análisis facial y estructura </a:t>
            </a:r>
            <a:r>
              <a:rPr lang="es-PA" dirty="0" err="1" smtClean="0"/>
              <a:t>osea</a:t>
            </a:r>
            <a:endParaRPr lang="es-PA" dirty="0"/>
          </a:p>
          <a:p>
            <a:pPr lvl="1"/>
            <a:r>
              <a:rPr lang="es-PA" dirty="0" smtClean="0"/>
              <a:t>Problema</a:t>
            </a:r>
            <a:r>
              <a:rPr lang="es-PA" dirty="0"/>
              <a:t>:</a:t>
            </a:r>
          </a:p>
          <a:p>
            <a:pPr lvl="2"/>
            <a:r>
              <a:rPr lang="es-PA" dirty="0" smtClean="0"/>
              <a:t>Hacia que el sistema de IA se comportara como un sistema racista</a:t>
            </a:r>
          </a:p>
        </p:txBody>
      </p:sp>
      <p:pic>
        <p:nvPicPr>
          <p:cNvPr id="11266" name="Picture 2" descr="https://miro.medium.com/max/950/0*a1vhhapD63PuO_V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695" y="2409805"/>
            <a:ext cx="3233287" cy="18242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miro.medium.com/max/950/0*gJD1XowX5GNaLs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695" y="4581847"/>
            <a:ext cx="3689933" cy="17828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25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Siguiente Clase – Laboratorio 1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 smtClean="0"/>
              <a:t>Trabajar con Python</a:t>
            </a:r>
          </a:p>
          <a:p>
            <a:r>
              <a:rPr lang="es-PA" dirty="0" smtClean="0"/>
              <a:t>Si estamos trabajando con Windows…</a:t>
            </a:r>
          </a:p>
          <a:p>
            <a:pPr lvl="1"/>
            <a:r>
              <a:rPr lang="es-PA" dirty="0" smtClean="0"/>
              <a:t>Instalar Anaconda</a:t>
            </a:r>
            <a:endParaRPr lang="es-PA" dirty="0"/>
          </a:p>
          <a:p>
            <a:pPr lvl="1"/>
            <a:r>
              <a:rPr lang="es-PA" dirty="0" smtClean="0"/>
              <a:t>Crear un ambiente virtual</a:t>
            </a:r>
            <a:endParaRPr lang="es-PA" dirty="0"/>
          </a:p>
          <a:p>
            <a:pPr lvl="1"/>
            <a:r>
              <a:rPr lang="es-PA" dirty="0" smtClean="0"/>
              <a:t>Lanzar </a:t>
            </a:r>
            <a:r>
              <a:rPr lang="es-PA" dirty="0" err="1" smtClean="0"/>
              <a:t>Jupyter</a:t>
            </a:r>
            <a:r>
              <a:rPr lang="es-PA" dirty="0" smtClean="0"/>
              <a:t> Notebook</a:t>
            </a:r>
            <a:endParaRPr lang="es-PA" dirty="0"/>
          </a:p>
          <a:p>
            <a:pPr lvl="1"/>
            <a:r>
              <a:rPr lang="es-PA" dirty="0" smtClean="0"/>
              <a:t>Realizar algunas acciones básicas con </a:t>
            </a:r>
            <a:r>
              <a:rPr lang="es-PA" dirty="0" err="1" smtClean="0"/>
              <a:t>Jupyter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</p:spTree>
    <p:extLst>
      <p:ext uri="{BB962C8B-B14F-4D97-AF65-F5344CB8AC3E}">
        <p14:creationId xmlns:p14="http://schemas.microsoft.com/office/powerpoint/2010/main" val="293015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 smtClean="0"/>
              <a:t>FINAL DÍA 1</a:t>
            </a:r>
          </a:p>
          <a:p>
            <a:pPr lvl="2"/>
            <a:endParaRPr lang="es-PA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pic>
        <p:nvPicPr>
          <p:cNvPr id="4100" name="Picture 4" descr="Image result for peter norvig quo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656" y="2024743"/>
            <a:ext cx="7112972" cy="40288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09343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- ¿Qué Es?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 smtClean="0"/>
              <a:t>Nos hacemos llamar homo-sapiens</a:t>
            </a:r>
          </a:p>
          <a:p>
            <a:pPr lvl="1"/>
            <a:r>
              <a:rPr lang="es-PA" dirty="0" smtClean="0"/>
              <a:t>Estudiamos como pensamos</a:t>
            </a:r>
          </a:p>
          <a:p>
            <a:pPr lvl="1"/>
            <a:r>
              <a:rPr lang="es-PA" dirty="0" smtClean="0"/>
              <a:t>Percibir, entender, predecir, manipular el mundo</a:t>
            </a:r>
          </a:p>
          <a:p>
            <a:pPr lvl="1"/>
            <a:endParaRPr lang="es-PA" dirty="0"/>
          </a:p>
          <a:p>
            <a:r>
              <a:rPr lang="es-PA" dirty="0" smtClean="0"/>
              <a:t>Inteligencia Artificial</a:t>
            </a:r>
          </a:p>
          <a:p>
            <a:pPr lvl="1"/>
            <a:r>
              <a:rPr lang="es-PA" dirty="0" smtClean="0"/>
              <a:t>Entender</a:t>
            </a:r>
          </a:p>
          <a:p>
            <a:pPr lvl="1"/>
            <a:r>
              <a:rPr lang="es-PA" dirty="0" smtClean="0"/>
              <a:t>Construir Sistemas “Inteligentes”</a:t>
            </a:r>
            <a:endParaRPr lang="en-US" dirty="0"/>
          </a:p>
        </p:txBody>
      </p:sp>
      <p:pic>
        <p:nvPicPr>
          <p:cNvPr id="2050" name="Picture 2" descr="Image result for homo sapie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973" y="1460770"/>
            <a:ext cx="4766388" cy="234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I moth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973" y="3983081"/>
            <a:ext cx="4259488" cy="239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59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- ¿Qué Es?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397868"/>
            <a:ext cx="10473645" cy="4855975"/>
          </a:xfrm>
        </p:spPr>
        <p:txBody>
          <a:bodyPr>
            <a:normAutofit/>
          </a:bodyPr>
          <a:lstStyle/>
          <a:p>
            <a:r>
              <a:rPr lang="es-PA" dirty="0" smtClean="0"/>
              <a:t>Varias maneras de ver la IA </a:t>
            </a:r>
          </a:p>
          <a:p>
            <a:pPr lvl="1"/>
            <a:r>
              <a:rPr lang="es-PA" dirty="0" smtClean="0"/>
              <a:t>Proceso de pensamiento</a:t>
            </a:r>
          </a:p>
          <a:p>
            <a:pPr lvl="1"/>
            <a:r>
              <a:rPr lang="es-PA" dirty="0" smtClean="0"/>
              <a:t>Proceso de Actuación</a:t>
            </a:r>
          </a:p>
          <a:p>
            <a:pPr marL="457200" lvl="1" indent="0">
              <a:buNone/>
            </a:pPr>
            <a:endParaRPr lang="es-PA" dirty="0" smtClean="0"/>
          </a:p>
          <a:p>
            <a:r>
              <a:rPr lang="es-PA" dirty="0" smtClean="0"/>
              <a:t>Subsecciones:</a:t>
            </a:r>
          </a:p>
          <a:p>
            <a:pPr lvl="1"/>
            <a:r>
              <a:rPr lang="es-PA" dirty="0"/>
              <a:t>Racionalmente</a:t>
            </a:r>
          </a:p>
          <a:p>
            <a:pPr lvl="1"/>
            <a:r>
              <a:rPr lang="es-PA" dirty="0" smtClean="0"/>
              <a:t>Humanamente</a:t>
            </a:r>
          </a:p>
          <a:p>
            <a:pPr lvl="1"/>
            <a:endParaRPr lang="es-PA" dirty="0"/>
          </a:p>
          <a:p>
            <a:r>
              <a:rPr lang="es-PA" dirty="0" err="1" smtClean="0"/>
              <a:t>Historicamente</a:t>
            </a:r>
            <a:r>
              <a:rPr lang="es-PA" dirty="0" smtClean="0"/>
              <a:t> son las maneras de como se ha visto la IA con diferentes métodos.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11478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 modulo a la </a:t>
            </a:r>
            <a:r>
              <a:rPr lang="en-US" dirty="0" err="1" smtClean="0"/>
              <a:t>semana</a:t>
            </a:r>
            <a:r>
              <a:rPr lang="en-US" dirty="0" smtClean="0"/>
              <a:t> que </a:t>
            </a:r>
            <a:r>
              <a:rPr lang="en-US" dirty="0" err="1" smtClean="0"/>
              <a:t>consta</a:t>
            </a:r>
            <a:r>
              <a:rPr lang="en-US" dirty="0" smtClean="0"/>
              <a:t> de </a:t>
            </a:r>
            <a:r>
              <a:rPr lang="en-US" dirty="0" err="1" smtClean="0"/>
              <a:t>clase</a:t>
            </a:r>
            <a:r>
              <a:rPr lang="en-US" dirty="0" smtClean="0"/>
              <a:t> </a:t>
            </a:r>
            <a:r>
              <a:rPr lang="en-US" dirty="0" err="1" smtClean="0"/>
              <a:t>teorica</a:t>
            </a:r>
            <a:r>
              <a:rPr lang="en-US" dirty="0" smtClean="0"/>
              <a:t> y </a:t>
            </a:r>
            <a:r>
              <a:rPr lang="en-US" dirty="0" err="1" smtClean="0"/>
              <a:t>laboratorio</a:t>
            </a:r>
            <a:endParaRPr lang="en-US" dirty="0" smtClean="0"/>
          </a:p>
          <a:p>
            <a:r>
              <a:rPr lang="en-US" dirty="0" err="1" smtClean="0"/>
              <a:t>Clases</a:t>
            </a:r>
            <a:r>
              <a:rPr lang="en-US" dirty="0" smtClean="0"/>
              <a:t> </a:t>
            </a:r>
            <a:r>
              <a:rPr lang="en-US" dirty="0" err="1" smtClean="0"/>
              <a:t>presenciales</a:t>
            </a:r>
            <a:endParaRPr lang="en-US" dirty="0" smtClean="0"/>
          </a:p>
          <a:p>
            <a:r>
              <a:rPr lang="en-US" dirty="0" err="1" smtClean="0"/>
              <a:t>Aproximadamente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asignación</a:t>
            </a:r>
            <a:r>
              <a:rPr lang="en-US" dirty="0" smtClean="0"/>
              <a:t> </a:t>
            </a:r>
            <a:r>
              <a:rPr lang="en-US" dirty="0" err="1" smtClean="0"/>
              <a:t>semanales</a:t>
            </a:r>
            <a:r>
              <a:rPr lang="en-US" dirty="0" smtClean="0"/>
              <a:t>, </a:t>
            </a:r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smtClean="0"/>
              <a:t>individuales</a:t>
            </a:r>
            <a:endParaRPr lang="en-US" dirty="0" smtClean="0"/>
          </a:p>
          <a:p>
            <a:pPr lvl="1"/>
            <a:r>
              <a:rPr lang="en-US" dirty="0" err="1" smtClean="0"/>
              <a:t>Tareas</a:t>
            </a:r>
            <a:endParaRPr lang="en-US" dirty="0" smtClean="0"/>
          </a:p>
          <a:p>
            <a:pPr lvl="1"/>
            <a:r>
              <a:rPr lang="en-US" dirty="0" err="1" smtClean="0"/>
              <a:t>Laboratorios</a:t>
            </a:r>
            <a:endParaRPr lang="en-US" dirty="0" smtClean="0"/>
          </a:p>
          <a:p>
            <a:pPr lvl="1"/>
            <a:r>
              <a:rPr lang="en-US" dirty="0" smtClean="0"/>
              <a:t>Quizzes</a:t>
            </a:r>
          </a:p>
          <a:p>
            <a:pPr lvl="1"/>
            <a:r>
              <a:rPr lang="en-US" dirty="0" smtClean="0"/>
              <a:t>Proyecto Final</a:t>
            </a:r>
          </a:p>
          <a:p>
            <a:pPr lvl="1"/>
            <a:r>
              <a:rPr lang="en-US" dirty="0" smtClean="0"/>
              <a:t>O </a:t>
            </a:r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anteriores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- ¿Qué Es?</a:t>
            </a:r>
            <a:endParaRPr lang="es-PA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339253"/>
              </p:ext>
            </p:extLst>
          </p:nvPr>
        </p:nvGraphicFramePr>
        <p:xfrm>
          <a:off x="482823" y="1299940"/>
          <a:ext cx="10816548" cy="5288137"/>
        </p:xfrm>
        <a:graphic>
          <a:graphicData uri="http://schemas.openxmlformats.org/drawingml/2006/table">
            <a:tbl>
              <a:tblPr/>
              <a:tblGrid>
                <a:gridCol w="5408274">
                  <a:extLst>
                    <a:ext uri="{9D8B030D-6E8A-4147-A177-3AD203B41FA5}">
                      <a16:colId xmlns:a16="http://schemas.microsoft.com/office/drawing/2014/main" val="4202441833"/>
                    </a:ext>
                  </a:extLst>
                </a:gridCol>
                <a:gridCol w="5408274">
                  <a:extLst>
                    <a:ext uri="{9D8B030D-6E8A-4147-A177-3AD203B41FA5}">
                      <a16:colId xmlns:a16="http://schemas.microsoft.com/office/drawing/2014/main" val="3996553458"/>
                    </a:ext>
                  </a:extLst>
                </a:gridCol>
              </a:tblGrid>
              <a:tr h="43093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 smtClean="0">
                          <a:effectLst/>
                        </a:rPr>
                        <a:t>Pensando</a:t>
                      </a:r>
                      <a:r>
                        <a:rPr lang="en-US" b="1" dirty="0" smtClean="0">
                          <a:effectLst/>
                        </a:rPr>
                        <a:t> </a:t>
                      </a:r>
                      <a:r>
                        <a:rPr lang="en-US" b="1" dirty="0" err="1" smtClean="0">
                          <a:effectLst/>
                        </a:rPr>
                        <a:t>Humanamente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 smtClean="0">
                          <a:effectLst/>
                        </a:rPr>
                        <a:t>Pensando</a:t>
                      </a:r>
                      <a:r>
                        <a:rPr lang="en-US" b="1" dirty="0" smtClean="0">
                          <a:effectLst/>
                        </a:rPr>
                        <a:t> </a:t>
                      </a:r>
                      <a:r>
                        <a:rPr lang="en-US" b="1" dirty="0" err="1" smtClean="0">
                          <a:effectLst/>
                        </a:rPr>
                        <a:t>Racionalmente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23090"/>
                  </a:ext>
                </a:extLst>
              </a:tr>
              <a:tr h="226967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 smtClean="0">
                          <a:effectLst/>
                        </a:rPr>
                        <a:t>“El Nuevo </a:t>
                      </a:r>
                      <a:r>
                        <a:rPr lang="en-US" dirty="0" err="1" smtClean="0">
                          <a:effectLst/>
                        </a:rPr>
                        <a:t>esfuerzo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r>
                        <a:rPr lang="en-US" dirty="0" err="1" smtClean="0">
                          <a:effectLst/>
                        </a:rPr>
                        <a:t>exitante</a:t>
                      </a:r>
                      <a:r>
                        <a:rPr lang="en-US" dirty="0" smtClean="0">
                          <a:effectLst/>
                        </a:rPr>
                        <a:t> de </a:t>
                      </a:r>
                      <a:r>
                        <a:rPr lang="en-US" dirty="0" err="1" smtClean="0">
                          <a:effectLst/>
                        </a:rPr>
                        <a:t>hacer</a:t>
                      </a:r>
                      <a:r>
                        <a:rPr lang="en-US" dirty="0" smtClean="0">
                          <a:effectLst/>
                        </a:rPr>
                        <a:t> las </a:t>
                      </a:r>
                      <a:r>
                        <a:rPr lang="en-US" dirty="0" err="1" smtClean="0">
                          <a:effectLst/>
                        </a:rPr>
                        <a:t>computadoras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pensar</a:t>
                      </a:r>
                      <a:r>
                        <a:rPr lang="en-US" baseline="0" dirty="0" smtClean="0">
                          <a:effectLst/>
                        </a:rPr>
                        <a:t>… </a:t>
                      </a:r>
                      <a:r>
                        <a:rPr lang="en-US" i="1" baseline="0" dirty="0" err="1" smtClean="0">
                          <a:effectLst/>
                        </a:rPr>
                        <a:t>máquinas</a:t>
                      </a:r>
                      <a:r>
                        <a:rPr lang="en-US" i="1" baseline="0" dirty="0" smtClean="0">
                          <a:effectLst/>
                        </a:rPr>
                        <a:t> con </a:t>
                      </a:r>
                      <a:r>
                        <a:rPr lang="en-US" i="1" baseline="0" dirty="0" err="1" smtClean="0">
                          <a:effectLst/>
                        </a:rPr>
                        <a:t>mentes</a:t>
                      </a:r>
                      <a:r>
                        <a:rPr lang="en-US" baseline="0" dirty="0" smtClean="0">
                          <a:effectLst/>
                        </a:rPr>
                        <a:t>, </a:t>
                      </a:r>
                      <a:r>
                        <a:rPr lang="en-US" baseline="0" dirty="0" err="1" smtClean="0">
                          <a:effectLst/>
                        </a:rPr>
                        <a:t>en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sentido</a:t>
                      </a:r>
                      <a:r>
                        <a:rPr lang="en-US" baseline="0" dirty="0" smtClean="0">
                          <a:effectLst/>
                        </a:rPr>
                        <a:t> complete o </a:t>
                      </a:r>
                      <a:r>
                        <a:rPr lang="en-US" baseline="0" dirty="0" err="1" smtClean="0">
                          <a:effectLst/>
                        </a:rPr>
                        <a:t>literalmente</a:t>
                      </a:r>
                      <a:r>
                        <a:rPr lang="en-US" baseline="0" dirty="0" smtClean="0">
                          <a:effectLst/>
                        </a:rPr>
                        <a:t>” (</a:t>
                      </a:r>
                      <a:r>
                        <a:rPr lang="en-US" baseline="0" dirty="0" err="1" smtClean="0">
                          <a:effectLst/>
                        </a:rPr>
                        <a:t>Haugeland</a:t>
                      </a:r>
                      <a:r>
                        <a:rPr lang="en-US" baseline="0" dirty="0" smtClean="0">
                          <a:effectLst/>
                        </a:rPr>
                        <a:t>, 1985)</a:t>
                      </a:r>
                    </a:p>
                    <a:p>
                      <a:pPr algn="r" rtl="0" fontAlgn="b"/>
                      <a:endParaRPr lang="en-US" baseline="0" dirty="0" smtClean="0">
                        <a:effectLst/>
                      </a:endParaRPr>
                    </a:p>
                    <a:p>
                      <a:pPr algn="r" rtl="0" fontAlgn="b"/>
                      <a:r>
                        <a:rPr lang="en-US" baseline="0" dirty="0" smtClean="0">
                          <a:effectLst/>
                        </a:rPr>
                        <a:t>“La </a:t>
                      </a:r>
                      <a:r>
                        <a:rPr lang="en-US" baseline="0" dirty="0" err="1" smtClean="0">
                          <a:effectLst/>
                        </a:rPr>
                        <a:t>automatización</a:t>
                      </a:r>
                      <a:r>
                        <a:rPr lang="en-US" baseline="0" dirty="0" smtClean="0">
                          <a:effectLst/>
                        </a:rPr>
                        <a:t> de </a:t>
                      </a:r>
                      <a:r>
                        <a:rPr lang="en-US" baseline="0" dirty="0" err="1" smtClean="0">
                          <a:effectLst/>
                        </a:rPr>
                        <a:t>actividades</a:t>
                      </a:r>
                      <a:r>
                        <a:rPr lang="en-US" baseline="0" dirty="0" smtClean="0">
                          <a:effectLst/>
                        </a:rPr>
                        <a:t> que </a:t>
                      </a:r>
                      <a:r>
                        <a:rPr lang="en-US" baseline="0" dirty="0" err="1" smtClean="0">
                          <a:effectLst/>
                        </a:rPr>
                        <a:t>asociamos</a:t>
                      </a:r>
                      <a:r>
                        <a:rPr lang="en-US" baseline="0" dirty="0" smtClean="0">
                          <a:effectLst/>
                        </a:rPr>
                        <a:t> con </a:t>
                      </a:r>
                      <a:r>
                        <a:rPr lang="en-US" baseline="0" dirty="0" err="1" smtClean="0">
                          <a:effectLst/>
                        </a:rPr>
                        <a:t>pensamiento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humano</a:t>
                      </a:r>
                      <a:r>
                        <a:rPr lang="en-US" baseline="0" dirty="0" smtClean="0">
                          <a:effectLst/>
                        </a:rPr>
                        <a:t>, </a:t>
                      </a:r>
                      <a:r>
                        <a:rPr lang="en-US" baseline="0" dirty="0" err="1" smtClean="0">
                          <a:effectLst/>
                        </a:rPr>
                        <a:t>actividades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como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toma</a:t>
                      </a:r>
                      <a:r>
                        <a:rPr lang="en-US" baseline="0" dirty="0" smtClean="0">
                          <a:effectLst/>
                        </a:rPr>
                        <a:t> de </a:t>
                      </a:r>
                      <a:r>
                        <a:rPr lang="en-US" baseline="0" dirty="0" err="1" smtClean="0">
                          <a:effectLst/>
                        </a:rPr>
                        <a:t>decisiones</a:t>
                      </a:r>
                      <a:r>
                        <a:rPr lang="en-US" baseline="0" dirty="0" smtClean="0">
                          <a:effectLst/>
                        </a:rPr>
                        <a:t>, </a:t>
                      </a:r>
                      <a:r>
                        <a:rPr lang="en-US" baseline="0" dirty="0" err="1" smtClean="0">
                          <a:effectLst/>
                        </a:rPr>
                        <a:t>resolución</a:t>
                      </a:r>
                      <a:r>
                        <a:rPr lang="en-US" baseline="0" dirty="0" smtClean="0">
                          <a:effectLst/>
                        </a:rPr>
                        <a:t> de </a:t>
                      </a:r>
                      <a:r>
                        <a:rPr lang="en-US" baseline="0" dirty="0" err="1" smtClean="0">
                          <a:effectLst/>
                        </a:rPr>
                        <a:t>problemas</a:t>
                      </a:r>
                      <a:r>
                        <a:rPr lang="en-US" baseline="0" dirty="0" smtClean="0">
                          <a:effectLst/>
                        </a:rPr>
                        <a:t>, </a:t>
                      </a:r>
                      <a:r>
                        <a:rPr lang="en-US" baseline="0" dirty="0" err="1" smtClean="0">
                          <a:effectLst/>
                        </a:rPr>
                        <a:t>aprendizaje</a:t>
                      </a:r>
                      <a:r>
                        <a:rPr lang="en-US" baseline="0" dirty="0" smtClean="0">
                          <a:effectLst/>
                        </a:rPr>
                        <a:t>… “, (Bellman, 1978) 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PA" dirty="0" smtClean="0">
                          <a:effectLst/>
                        </a:rPr>
                        <a:t>“El</a:t>
                      </a:r>
                      <a:r>
                        <a:rPr lang="es-PA" baseline="0" dirty="0" smtClean="0">
                          <a:effectLst/>
                        </a:rPr>
                        <a:t> estudio de facultades mentales a </a:t>
                      </a:r>
                      <a:r>
                        <a:rPr lang="es-PA" baseline="0" dirty="0" err="1" smtClean="0">
                          <a:effectLst/>
                        </a:rPr>
                        <a:t>travez</a:t>
                      </a:r>
                      <a:r>
                        <a:rPr lang="es-PA" baseline="0" dirty="0" smtClean="0">
                          <a:effectLst/>
                        </a:rPr>
                        <a:t> de modelos </a:t>
                      </a:r>
                      <a:r>
                        <a:rPr lang="es-PA" baseline="0" dirty="0" err="1" smtClean="0">
                          <a:effectLst/>
                        </a:rPr>
                        <a:t>computacioneales</a:t>
                      </a:r>
                      <a:r>
                        <a:rPr lang="es-PA" baseline="0" dirty="0" smtClean="0">
                          <a:effectLst/>
                        </a:rPr>
                        <a:t>”, (</a:t>
                      </a:r>
                      <a:r>
                        <a:rPr lang="es-PA" baseline="0" dirty="0" err="1" smtClean="0">
                          <a:effectLst/>
                        </a:rPr>
                        <a:t>Charniak</a:t>
                      </a:r>
                      <a:r>
                        <a:rPr lang="es-PA" baseline="0" dirty="0" smtClean="0">
                          <a:effectLst/>
                        </a:rPr>
                        <a:t> y </a:t>
                      </a:r>
                      <a:r>
                        <a:rPr lang="es-PA" baseline="0" dirty="0" err="1" smtClean="0">
                          <a:effectLst/>
                        </a:rPr>
                        <a:t>McDermott</a:t>
                      </a:r>
                      <a:r>
                        <a:rPr lang="es-PA" baseline="0" dirty="0" smtClean="0">
                          <a:effectLst/>
                        </a:rPr>
                        <a:t>, 1985)</a:t>
                      </a:r>
                    </a:p>
                    <a:p>
                      <a:pPr algn="r" rtl="0" fontAlgn="b"/>
                      <a:endParaRPr lang="es-PA" baseline="0" dirty="0" smtClean="0">
                        <a:effectLst/>
                      </a:endParaRPr>
                    </a:p>
                    <a:p>
                      <a:pPr algn="r" rtl="0" fontAlgn="b"/>
                      <a:r>
                        <a:rPr lang="es-PA" baseline="0" dirty="0" smtClean="0">
                          <a:effectLst/>
                        </a:rPr>
                        <a:t>“El estudio de las computaciones que hace posible percibir, razonar y actuar”, (Winston, 1992)</a:t>
                      </a:r>
                    </a:p>
                    <a:p>
                      <a:pPr algn="r" rtl="0" fontAlgn="b"/>
                      <a:endParaRPr lang="es-PA" baseline="0" dirty="0" smtClean="0">
                        <a:effectLst/>
                      </a:endParaRPr>
                    </a:p>
                    <a:p>
                      <a:pPr algn="r" rtl="0" fontAlgn="b"/>
                      <a:endParaRPr lang="es-PA" baseline="0" dirty="0" smtClean="0">
                        <a:effectLst/>
                      </a:endParaRPr>
                    </a:p>
                    <a:p>
                      <a:pPr algn="r" rtl="0" fontAlgn="b"/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8516586"/>
                  </a:ext>
                </a:extLst>
              </a:tr>
              <a:tr h="39188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 smtClean="0">
                          <a:effectLst/>
                        </a:rPr>
                        <a:t>Actuando</a:t>
                      </a:r>
                      <a:r>
                        <a:rPr lang="en-US" b="1" dirty="0" smtClean="0">
                          <a:effectLst/>
                        </a:rPr>
                        <a:t> </a:t>
                      </a:r>
                      <a:r>
                        <a:rPr lang="en-US" b="1" dirty="0" err="1" smtClean="0">
                          <a:effectLst/>
                        </a:rPr>
                        <a:t>Humanamente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 smtClean="0">
                          <a:effectLst/>
                        </a:rPr>
                        <a:t>Actuando</a:t>
                      </a:r>
                      <a:r>
                        <a:rPr lang="en-US" b="1" dirty="0" smtClean="0">
                          <a:effectLst/>
                        </a:rPr>
                        <a:t> </a:t>
                      </a:r>
                      <a:r>
                        <a:rPr lang="en-US" b="1" dirty="0" err="1" smtClean="0">
                          <a:effectLst/>
                        </a:rPr>
                        <a:t>Racionalmente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332396"/>
                  </a:ext>
                </a:extLst>
              </a:tr>
              <a:tr h="1186500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 smtClean="0">
                          <a:effectLst/>
                        </a:rPr>
                        <a:t>“El arte de </a:t>
                      </a:r>
                      <a:r>
                        <a:rPr lang="en-US" dirty="0" err="1" smtClean="0">
                          <a:effectLst/>
                        </a:rPr>
                        <a:t>crear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r>
                        <a:rPr lang="en-US" dirty="0" err="1" smtClean="0">
                          <a:effectLst/>
                        </a:rPr>
                        <a:t>máquinas</a:t>
                      </a:r>
                      <a:r>
                        <a:rPr lang="en-US" dirty="0" smtClean="0">
                          <a:effectLst/>
                        </a:rPr>
                        <a:t> que </a:t>
                      </a:r>
                      <a:r>
                        <a:rPr lang="en-US" dirty="0" err="1" smtClean="0">
                          <a:effectLst/>
                        </a:rPr>
                        <a:t>desempeñan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funciones</a:t>
                      </a:r>
                      <a:r>
                        <a:rPr lang="en-US" baseline="0" dirty="0" smtClean="0">
                          <a:effectLst/>
                        </a:rPr>
                        <a:t> que </a:t>
                      </a:r>
                      <a:r>
                        <a:rPr lang="en-US" baseline="0" dirty="0" err="1" smtClean="0">
                          <a:effectLst/>
                        </a:rPr>
                        <a:t>requieren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inteligencia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cuando</a:t>
                      </a:r>
                      <a:r>
                        <a:rPr lang="en-US" baseline="0" dirty="0" smtClean="0">
                          <a:effectLst/>
                        </a:rPr>
                        <a:t> son </a:t>
                      </a:r>
                      <a:r>
                        <a:rPr lang="en-US" baseline="0" dirty="0" err="1" smtClean="0">
                          <a:effectLst/>
                        </a:rPr>
                        <a:t>realizadas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por</a:t>
                      </a:r>
                      <a:r>
                        <a:rPr lang="en-US" baseline="0" dirty="0" smtClean="0">
                          <a:effectLst/>
                        </a:rPr>
                        <a:t> personas” (Kurzweil, 1990)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 smtClean="0">
                          <a:effectLst/>
                        </a:rPr>
                        <a:t>“</a:t>
                      </a:r>
                      <a:r>
                        <a:rPr lang="en-US" dirty="0" err="1" smtClean="0">
                          <a:effectLst/>
                        </a:rPr>
                        <a:t>Inteligencia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r>
                        <a:rPr lang="en-US" dirty="0" err="1" smtClean="0">
                          <a:effectLst/>
                        </a:rPr>
                        <a:t>Computacional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r>
                        <a:rPr lang="en-US" dirty="0" err="1" smtClean="0">
                          <a:effectLst/>
                        </a:rPr>
                        <a:t>es</a:t>
                      </a:r>
                      <a:r>
                        <a:rPr lang="en-US" dirty="0" smtClean="0">
                          <a:effectLst/>
                        </a:rPr>
                        <a:t> el studio de </a:t>
                      </a:r>
                      <a:r>
                        <a:rPr lang="en-US" dirty="0" err="1" smtClean="0">
                          <a:effectLst/>
                        </a:rPr>
                        <a:t>los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diseños</a:t>
                      </a:r>
                      <a:r>
                        <a:rPr lang="en-US" baseline="0" dirty="0" smtClean="0">
                          <a:effectLst/>
                        </a:rPr>
                        <a:t> de </a:t>
                      </a:r>
                      <a:r>
                        <a:rPr lang="en-US" baseline="0" dirty="0" err="1" smtClean="0">
                          <a:effectLst/>
                        </a:rPr>
                        <a:t>agentes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inteligentes</a:t>
                      </a:r>
                      <a:r>
                        <a:rPr lang="en-US" baseline="0" dirty="0" smtClean="0">
                          <a:effectLst/>
                        </a:rPr>
                        <a:t>” (Poole et al. 1998)</a:t>
                      </a:r>
                    </a:p>
                    <a:p>
                      <a:pPr algn="r" rtl="0" fontAlgn="b"/>
                      <a:endParaRPr lang="es-PA" baseline="0" dirty="0" smtClean="0">
                        <a:effectLst/>
                      </a:endParaRPr>
                    </a:p>
                    <a:p>
                      <a:pPr algn="r" rtl="0" fontAlgn="b"/>
                      <a:r>
                        <a:rPr lang="es-PA" baseline="0" dirty="0" smtClean="0">
                          <a:effectLst/>
                        </a:rPr>
                        <a:t>“IA …  se preocupa del comportamiento inteligente de artefactos”, (</a:t>
                      </a:r>
                      <a:r>
                        <a:rPr lang="es-PA" baseline="0" dirty="0" err="1" smtClean="0">
                          <a:effectLst/>
                        </a:rPr>
                        <a:t>Nillson</a:t>
                      </a:r>
                      <a:r>
                        <a:rPr lang="es-PA" baseline="0" dirty="0" smtClean="0">
                          <a:effectLst/>
                        </a:rPr>
                        <a:t>, 1998)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2692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63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La prueba de Turing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0473645" cy="4400595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Propuesta por Alan Turing</a:t>
            </a:r>
          </a:p>
          <a:p>
            <a:r>
              <a:rPr lang="es-PA" dirty="0" smtClean="0"/>
              <a:t>Prueba </a:t>
            </a:r>
            <a:r>
              <a:rPr lang="es-PA" dirty="0" err="1" smtClean="0"/>
              <a:t>operacinal</a:t>
            </a:r>
            <a:r>
              <a:rPr lang="es-PA" dirty="0" smtClean="0"/>
              <a:t> de inteligencia</a:t>
            </a:r>
          </a:p>
          <a:p>
            <a:pPr lvl="1"/>
            <a:r>
              <a:rPr lang="es-PA" dirty="0" smtClean="0"/>
              <a:t>Prueba de PC </a:t>
            </a:r>
          </a:p>
          <a:p>
            <a:pPr lvl="1"/>
            <a:r>
              <a:rPr lang="es-PA" dirty="0" smtClean="0"/>
              <a:t>Prueba de Humano</a:t>
            </a:r>
          </a:p>
          <a:p>
            <a:pPr lvl="1"/>
            <a:endParaRPr lang="es-PA" dirty="0"/>
          </a:p>
          <a:p>
            <a:r>
              <a:rPr lang="es-PA" dirty="0" smtClean="0"/>
              <a:t>¿Hay diferencia?</a:t>
            </a:r>
          </a:p>
          <a:p>
            <a:r>
              <a:rPr lang="es-PA" dirty="0" smtClean="0"/>
              <a:t>No hay humano en la prueba total, es innecesario</a:t>
            </a:r>
          </a:p>
          <a:p>
            <a:pPr marL="457200" lvl="1" indent="0">
              <a:buNone/>
            </a:pPr>
            <a:endParaRPr lang="es-PA" dirty="0" smtClean="0"/>
          </a:p>
          <a:p>
            <a:r>
              <a:rPr lang="es-PA" dirty="0" smtClean="0"/>
              <a:t>Capacidades</a:t>
            </a:r>
          </a:p>
          <a:p>
            <a:pPr lvl="1"/>
            <a:r>
              <a:rPr lang="es-PA" dirty="0" smtClean="0"/>
              <a:t>Procesamiento de Lenguaje Natural: comunicarse en ingles</a:t>
            </a:r>
          </a:p>
          <a:p>
            <a:pPr lvl="1"/>
            <a:r>
              <a:rPr lang="es-PA" dirty="0" smtClean="0"/>
              <a:t>Representación del conocimiento: almacena lo que ve o escucha</a:t>
            </a:r>
          </a:p>
          <a:p>
            <a:pPr lvl="1"/>
            <a:r>
              <a:rPr lang="es-PA" dirty="0" smtClean="0"/>
              <a:t>Razonamiento Automático: usar estas respuestas para nuevas conclusiones</a:t>
            </a:r>
          </a:p>
          <a:p>
            <a:pPr lvl="1"/>
            <a:r>
              <a:rPr lang="es-PA" dirty="0" smtClean="0"/>
              <a:t>Aprendizaje </a:t>
            </a:r>
            <a:r>
              <a:rPr lang="es-PA" dirty="0" err="1" smtClean="0"/>
              <a:t>Automatico</a:t>
            </a:r>
            <a:r>
              <a:rPr lang="es-PA" dirty="0" smtClean="0"/>
              <a:t>: análisis y extrapolación de patrones</a:t>
            </a:r>
            <a:endParaRPr lang="es-PA" dirty="0"/>
          </a:p>
        </p:txBody>
      </p:sp>
      <p:pic>
        <p:nvPicPr>
          <p:cNvPr id="4100" name="Picture 4" descr="Image result for turing te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129" y="1424708"/>
            <a:ext cx="4948010" cy="322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78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La prueba de Turing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0473645" cy="4400595"/>
          </a:xfrm>
        </p:spPr>
        <p:txBody>
          <a:bodyPr>
            <a:normAutofit/>
          </a:bodyPr>
          <a:lstStyle/>
          <a:p>
            <a:r>
              <a:rPr lang="es-PA" dirty="0" smtClean="0"/>
              <a:t>Prueba Total de Turing</a:t>
            </a:r>
          </a:p>
          <a:p>
            <a:pPr lvl="1"/>
            <a:r>
              <a:rPr lang="es-PA" dirty="0" smtClean="0"/>
              <a:t>Prueba de Percepción del sistema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r>
              <a:rPr lang="es-PA" dirty="0" smtClean="0"/>
              <a:t>Se debe cumplir</a:t>
            </a:r>
          </a:p>
          <a:p>
            <a:pPr lvl="1"/>
            <a:r>
              <a:rPr lang="es-PA" dirty="0" err="1" smtClean="0"/>
              <a:t>Vision</a:t>
            </a:r>
            <a:r>
              <a:rPr lang="es-PA" dirty="0" smtClean="0"/>
              <a:t> por computador</a:t>
            </a:r>
          </a:p>
          <a:p>
            <a:pPr lvl="1"/>
            <a:r>
              <a:rPr lang="es-PA" dirty="0" err="1" smtClean="0"/>
              <a:t>Robotica</a:t>
            </a:r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r>
              <a:rPr lang="es-PA" dirty="0" smtClean="0"/>
              <a:t>Las 6 disciplinas componen la IA</a:t>
            </a:r>
            <a:endParaRPr lang="es-PA" dirty="0"/>
          </a:p>
        </p:txBody>
      </p:sp>
      <p:pic>
        <p:nvPicPr>
          <p:cNvPr id="6146" name="Picture 2" descr="Image result for total turing te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086" y="1450498"/>
            <a:ext cx="3558511" cy="252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31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Pensando Humanamente – Modelo Cognitivo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Para un programa pensar como humano debemos saber como piensa el humano</a:t>
            </a:r>
          </a:p>
          <a:p>
            <a:pPr lvl="1"/>
            <a:r>
              <a:rPr lang="es-PA" dirty="0" smtClean="0"/>
              <a:t>Introspección</a:t>
            </a:r>
          </a:p>
          <a:p>
            <a:pPr lvl="2"/>
            <a:r>
              <a:rPr lang="es-PA" dirty="0" smtClean="0"/>
              <a:t>Capturar pensamientos</a:t>
            </a:r>
          </a:p>
          <a:p>
            <a:pPr lvl="1"/>
            <a:r>
              <a:rPr lang="es-PA" dirty="0" smtClean="0"/>
              <a:t>Experimentos Psicológicos</a:t>
            </a:r>
          </a:p>
          <a:p>
            <a:pPr lvl="2"/>
            <a:r>
              <a:rPr lang="es-PA" dirty="0" smtClean="0"/>
              <a:t>Observando acciones</a:t>
            </a:r>
          </a:p>
          <a:p>
            <a:pPr lvl="1"/>
            <a:r>
              <a:rPr lang="es-PA" dirty="0" smtClean="0"/>
              <a:t>Imagen Cerebral</a:t>
            </a:r>
          </a:p>
          <a:p>
            <a:pPr lvl="2"/>
            <a:r>
              <a:rPr lang="es-PA" dirty="0" smtClean="0"/>
              <a:t>Observando el cerebro en acción</a:t>
            </a:r>
          </a:p>
          <a:p>
            <a:pPr lvl="2"/>
            <a:endParaRPr lang="es-PA" dirty="0"/>
          </a:p>
          <a:p>
            <a:r>
              <a:rPr lang="es-PA" dirty="0" smtClean="0"/>
              <a:t>Ciencias cognitivas  </a:t>
            </a:r>
          </a:p>
          <a:p>
            <a:pPr lvl="1"/>
            <a:r>
              <a:rPr lang="es-PA" dirty="0" smtClean="0"/>
              <a:t>modelos de IA de la psicología y mente humana</a:t>
            </a:r>
          </a:p>
          <a:p>
            <a:pPr lvl="1"/>
            <a:endParaRPr lang="es-PA" dirty="0" smtClean="0"/>
          </a:p>
          <a:p>
            <a:r>
              <a:rPr lang="es-PA" dirty="0" smtClean="0"/>
              <a:t>Confusión</a:t>
            </a:r>
          </a:p>
          <a:p>
            <a:pPr lvl="1"/>
            <a:r>
              <a:rPr lang="es-PA" dirty="0" smtClean="0"/>
              <a:t>Un algoritmo ejecuta bien la tarea</a:t>
            </a:r>
          </a:p>
          <a:p>
            <a:pPr lvl="1"/>
            <a:r>
              <a:rPr lang="es-PA" dirty="0" smtClean="0"/>
              <a:t>Un modelo de IA representa bien la inteligencia humana</a:t>
            </a:r>
            <a:endParaRPr lang="es-PA" dirty="0"/>
          </a:p>
        </p:txBody>
      </p:sp>
      <p:pic>
        <p:nvPicPr>
          <p:cNvPr id="7176" name="Picture 8" descr="Image result for cognitive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888" y="2469662"/>
            <a:ext cx="4448351" cy="316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67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Aproximación de las Leyes del Pensamiento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6848703" cy="4400595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Silogismo</a:t>
            </a:r>
          </a:p>
          <a:p>
            <a:pPr lvl="1"/>
            <a:r>
              <a:rPr lang="es-PA" dirty="0" smtClean="0"/>
              <a:t>Aristóteles – Pensamiento Correcto</a:t>
            </a:r>
          </a:p>
          <a:p>
            <a:pPr lvl="1"/>
            <a:r>
              <a:rPr lang="es-PA" dirty="0" smtClean="0"/>
              <a:t>2 premisas, 1 conclusión</a:t>
            </a:r>
          </a:p>
          <a:p>
            <a:endParaRPr lang="es-PA" dirty="0"/>
          </a:p>
          <a:p>
            <a:r>
              <a:rPr lang="es-PA" dirty="0" smtClean="0"/>
              <a:t>Lógica</a:t>
            </a:r>
          </a:p>
          <a:p>
            <a:pPr lvl="1"/>
            <a:r>
              <a:rPr lang="es-PA" dirty="0" smtClean="0"/>
              <a:t>Supone operaciones mentales</a:t>
            </a:r>
          </a:p>
          <a:p>
            <a:pPr lvl="1"/>
            <a:r>
              <a:rPr lang="es-PA" dirty="0" smtClean="0"/>
              <a:t>Relaciones del mundo y objetos</a:t>
            </a:r>
          </a:p>
          <a:p>
            <a:pPr lvl="1"/>
            <a:r>
              <a:rPr lang="es-PA" dirty="0" smtClean="0"/>
              <a:t>1965 ya existían programadores, problemas con lógica</a:t>
            </a:r>
          </a:p>
          <a:p>
            <a:endParaRPr lang="es-PA" dirty="0" smtClean="0"/>
          </a:p>
          <a:p>
            <a:r>
              <a:rPr lang="es-PA" dirty="0" smtClean="0"/>
              <a:t>Logicismo</a:t>
            </a:r>
          </a:p>
          <a:p>
            <a:pPr lvl="1"/>
            <a:r>
              <a:rPr lang="es-PA" dirty="0" smtClean="0"/>
              <a:t>Lógica + IA</a:t>
            </a:r>
          </a:p>
          <a:p>
            <a:pPr lvl="1"/>
            <a:r>
              <a:rPr lang="es-PA" dirty="0" smtClean="0"/>
              <a:t>Crear sistemas inteligentes</a:t>
            </a:r>
            <a:endParaRPr lang="es-PA" dirty="0"/>
          </a:p>
        </p:txBody>
      </p:sp>
      <p:pic>
        <p:nvPicPr>
          <p:cNvPr id="7180" name="Picture 12" descr="Image result for silogis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" t="21082" r="76875" b="46061"/>
          <a:stretch/>
        </p:blipFill>
        <p:spPr bwMode="auto">
          <a:xfrm>
            <a:off x="6323805" y="1853248"/>
            <a:ext cx="1763485" cy="166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arcador de contenido 2"/>
          <p:cNvSpPr txBox="1">
            <a:spLocks/>
          </p:cNvSpPr>
          <p:nvPr/>
        </p:nvSpPr>
        <p:spPr>
          <a:xfrm>
            <a:off x="5487549" y="4920635"/>
            <a:ext cx="6074227" cy="1600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Problemas/</a:t>
            </a:r>
            <a:r>
              <a:rPr lang="es-PA" dirty="0" err="1" smtClean="0"/>
              <a:t>Obstaculos</a:t>
            </a:r>
            <a:endParaRPr lang="es-PA" dirty="0" smtClean="0"/>
          </a:p>
          <a:p>
            <a:pPr lvl="1"/>
            <a:r>
              <a:rPr lang="es-PA" dirty="0" smtClean="0"/>
              <a:t>Conocimiento por </a:t>
            </a:r>
            <a:r>
              <a:rPr lang="es-PA" dirty="0" err="1" smtClean="0"/>
              <a:t>ntoación</a:t>
            </a:r>
            <a:r>
              <a:rPr lang="es-PA" dirty="0" smtClean="0"/>
              <a:t> lógica</a:t>
            </a:r>
          </a:p>
          <a:p>
            <a:pPr lvl="1"/>
            <a:r>
              <a:rPr lang="es-PA" dirty="0" smtClean="0"/>
              <a:t>El resolver un problema en principio vs práctica</a:t>
            </a:r>
          </a:p>
          <a:p>
            <a:pPr lvl="2"/>
            <a:r>
              <a:rPr lang="es-PA" dirty="0" smtClean="0"/>
              <a:t>Escasea el recurso computacional con unos pocos cientos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61957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Fundaciones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smtClean="0"/>
              <a:t>Aristóteles (348-322 A.C.)</a:t>
            </a:r>
          </a:p>
          <a:p>
            <a:pPr lvl="1"/>
            <a:r>
              <a:rPr lang="es-PA" dirty="0" smtClean="0"/>
              <a:t>Leyes precisas que gobiernan el cerebro</a:t>
            </a:r>
          </a:p>
          <a:p>
            <a:pPr lvl="1"/>
            <a:r>
              <a:rPr lang="es-PA" dirty="0" smtClean="0"/>
              <a:t>Silogismo</a:t>
            </a:r>
          </a:p>
          <a:p>
            <a:r>
              <a:rPr lang="es-PA" dirty="0" err="1" smtClean="0"/>
              <a:t>Ramon</a:t>
            </a:r>
            <a:r>
              <a:rPr lang="es-PA" dirty="0" smtClean="0"/>
              <a:t> </a:t>
            </a:r>
            <a:r>
              <a:rPr lang="es-PA" dirty="0" err="1" smtClean="0"/>
              <a:t>Lull</a:t>
            </a:r>
            <a:r>
              <a:rPr lang="es-PA" dirty="0" smtClean="0"/>
              <a:t> (1315 D.C.) </a:t>
            </a:r>
          </a:p>
          <a:p>
            <a:pPr lvl="1"/>
            <a:r>
              <a:rPr lang="es-PA" dirty="0" smtClean="0"/>
              <a:t>Inteligencia en base a artefactos mecánicos</a:t>
            </a:r>
          </a:p>
          <a:p>
            <a:r>
              <a:rPr lang="es-PA" dirty="0" smtClean="0"/>
              <a:t>Thomas Hobbes (1588-1679)</a:t>
            </a:r>
          </a:p>
          <a:p>
            <a:pPr lvl="1"/>
            <a:r>
              <a:rPr lang="es-PA" dirty="0" smtClean="0"/>
              <a:t>Razonamiento por medio de computación numérica</a:t>
            </a:r>
          </a:p>
          <a:p>
            <a:pPr lvl="1"/>
            <a:r>
              <a:rPr lang="es-PA" dirty="0" smtClean="0"/>
              <a:t>Aún no existía el computador</a:t>
            </a:r>
          </a:p>
          <a:p>
            <a:r>
              <a:rPr lang="es-PA" dirty="0" smtClean="0"/>
              <a:t>Leonardo Da Vinci</a:t>
            </a:r>
          </a:p>
          <a:p>
            <a:pPr lvl="1"/>
            <a:r>
              <a:rPr lang="es-PA" dirty="0" smtClean="0"/>
              <a:t>Diseño (no construido) una calculadora mecánica</a:t>
            </a:r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81504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Fundaciones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Wilhelm </a:t>
            </a:r>
            <a:r>
              <a:rPr lang="es-PA" dirty="0" err="1" smtClean="0"/>
              <a:t>Schikard</a:t>
            </a:r>
            <a:r>
              <a:rPr lang="es-PA" dirty="0" smtClean="0"/>
              <a:t> (1592 – 1635)</a:t>
            </a:r>
          </a:p>
          <a:p>
            <a:pPr lvl="1"/>
            <a:r>
              <a:rPr lang="es-PA" dirty="0" smtClean="0"/>
              <a:t>Primera calculadora mecánica</a:t>
            </a:r>
          </a:p>
          <a:p>
            <a:r>
              <a:rPr lang="es-PA" dirty="0" smtClean="0"/>
              <a:t>Blaise Pascal (1623 – 1662)</a:t>
            </a:r>
          </a:p>
          <a:p>
            <a:pPr lvl="1"/>
            <a:r>
              <a:rPr lang="es-PA" dirty="0" err="1" smtClean="0"/>
              <a:t>Pascalina</a:t>
            </a:r>
            <a:endParaRPr lang="es-PA" dirty="0" smtClean="0"/>
          </a:p>
          <a:p>
            <a:r>
              <a:rPr lang="es-PA" dirty="0" smtClean="0"/>
              <a:t>Thomas Hobbes (1651)</a:t>
            </a:r>
          </a:p>
          <a:p>
            <a:pPr lvl="1"/>
            <a:r>
              <a:rPr lang="es-PA" dirty="0" smtClean="0"/>
              <a:t>Sugiere en su libro </a:t>
            </a:r>
            <a:r>
              <a:rPr lang="es-PA" dirty="0" err="1" smtClean="0"/>
              <a:t>Leviathan</a:t>
            </a:r>
            <a:r>
              <a:rPr lang="es-PA" dirty="0" smtClean="0"/>
              <a:t> un “animal artificial”</a:t>
            </a:r>
          </a:p>
          <a:p>
            <a:r>
              <a:rPr lang="es-PA" dirty="0" smtClean="0"/>
              <a:t>Descartes</a:t>
            </a:r>
          </a:p>
          <a:p>
            <a:pPr lvl="1"/>
            <a:r>
              <a:rPr lang="es-PA" dirty="0" err="1" smtClean="0"/>
              <a:t>Racionalizmo</a:t>
            </a:r>
            <a:r>
              <a:rPr lang="es-PA" dirty="0" smtClean="0"/>
              <a:t>:  poder de razonamiento</a:t>
            </a:r>
          </a:p>
          <a:p>
            <a:pPr lvl="1"/>
            <a:r>
              <a:rPr lang="es-PA" dirty="0" smtClean="0"/>
              <a:t>Dualismo:  aquí los humanos tienen dualidad, sin embargo no los animales</a:t>
            </a:r>
          </a:p>
          <a:p>
            <a:r>
              <a:rPr lang="es-PA" dirty="0" smtClean="0"/>
              <a:t>Materialismo</a:t>
            </a:r>
          </a:p>
          <a:p>
            <a:pPr lvl="1"/>
            <a:r>
              <a:rPr lang="es-PA" dirty="0" smtClean="0"/>
              <a:t>El cerebro opera de acuerdo a las leyes físicas que constituyen la mente.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53612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Fundaciones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err="1" smtClean="0"/>
              <a:t>Empirisismo</a:t>
            </a:r>
            <a:endParaRPr lang="es-PA" dirty="0"/>
          </a:p>
          <a:p>
            <a:pPr lvl="1"/>
            <a:r>
              <a:rPr lang="es-PA" dirty="0" smtClean="0"/>
              <a:t>Francis Bacon (1561 – 1626)</a:t>
            </a:r>
          </a:p>
          <a:p>
            <a:r>
              <a:rPr lang="es-PA" dirty="0" smtClean="0"/>
              <a:t>Inducción, David Hume,1776</a:t>
            </a:r>
          </a:p>
          <a:p>
            <a:pPr lvl="1"/>
            <a:r>
              <a:rPr lang="es-PA" dirty="0" smtClean="0"/>
              <a:t>Las reglas generales son adquiridas por acciones repetitivas</a:t>
            </a:r>
          </a:p>
          <a:p>
            <a:r>
              <a:rPr lang="es-PA" dirty="0" smtClean="0"/>
              <a:t>Positivismo Lógico, Rudolf </a:t>
            </a:r>
            <a:r>
              <a:rPr lang="es-PA" dirty="0" err="1" smtClean="0"/>
              <a:t>Carnap</a:t>
            </a:r>
            <a:r>
              <a:rPr lang="es-PA" dirty="0" smtClean="0"/>
              <a:t> (1891 – 1970)</a:t>
            </a:r>
          </a:p>
          <a:p>
            <a:pPr lvl="1"/>
            <a:r>
              <a:rPr lang="es-PA" dirty="0" smtClean="0"/>
              <a:t>Combina Racionalismo y Positivismo</a:t>
            </a:r>
          </a:p>
          <a:p>
            <a:r>
              <a:rPr lang="es-PA" dirty="0" smtClean="0"/>
              <a:t>Teoría de la Confirmación (</a:t>
            </a:r>
            <a:r>
              <a:rPr lang="es-PA" dirty="0" err="1" smtClean="0"/>
              <a:t>Carnap</a:t>
            </a:r>
            <a:r>
              <a:rPr lang="es-PA" dirty="0" smtClean="0"/>
              <a:t> &amp; </a:t>
            </a:r>
            <a:r>
              <a:rPr lang="es-PA" dirty="0" err="1" smtClean="0"/>
              <a:t>Hempel</a:t>
            </a:r>
            <a:r>
              <a:rPr lang="es-PA" dirty="0" smtClean="0"/>
              <a:t>, 1905-1997)</a:t>
            </a:r>
          </a:p>
          <a:p>
            <a:pPr lvl="1"/>
            <a:r>
              <a:rPr lang="es-PA" dirty="0" smtClean="0"/>
              <a:t>Analiza la teoría de adquisición con experiencia</a:t>
            </a:r>
          </a:p>
          <a:p>
            <a:pPr lvl="1"/>
            <a:r>
              <a:rPr lang="es-PA" dirty="0" smtClean="0"/>
              <a:t>Conexión entre conocimiento y acciones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74443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Matemáticas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smtClean="0"/>
              <a:t>Reglas</a:t>
            </a:r>
          </a:p>
          <a:p>
            <a:r>
              <a:rPr lang="es-PA" dirty="0" smtClean="0"/>
              <a:t>Computación</a:t>
            </a:r>
          </a:p>
          <a:p>
            <a:r>
              <a:rPr lang="es-PA" dirty="0" smtClean="0"/>
              <a:t>Razonamiento de cierta información</a:t>
            </a:r>
          </a:p>
          <a:p>
            <a:endParaRPr lang="es-PA" dirty="0" smtClean="0"/>
          </a:p>
          <a:p>
            <a:r>
              <a:rPr lang="es-PA" dirty="0" smtClean="0"/>
              <a:t>Algoritmo</a:t>
            </a:r>
          </a:p>
          <a:p>
            <a:pPr lvl="1"/>
            <a:r>
              <a:rPr lang="es-PA" dirty="0" smtClean="0"/>
              <a:t>Algoritmo Euclidiano de máximo común divisor</a:t>
            </a:r>
          </a:p>
          <a:p>
            <a:pPr lvl="2"/>
            <a:r>
              <a:rPr lang="es-PA" dirty="0" smtClean="0"/>
              <a:t>Primer algoritmo</a:t>
            </a:r>
          </a:p>
          <a:p>
            <a:pPr lvl="1"/>
            <a:r>
              <a:rPr lang="es-PA" dirty="0" smtClean="0"/>
              <a:t>Al </a:t>
            </a:r>
            <a:r>
              <a:rPr lang="es-PA" dirty="0" err="1" smtClean="0"/>
              <a:t>Knowarazmi</a:t>
            </a:r>
            <a:endParaRPr lang="es-PA" dirty="0" smtClean="0"/>
          </a:p>
          <a:p>
            <a:pPr lvl="2"/>
            <a:r>
              <a:rPr lang="es-PA" dirty="0" smtClean="0"/>
              <a:t>Algebra y números</a:t>
            </a:r>
          </a:p>
          <a:p>
            <a:pPr lvl="2"/>
            <a:endParaRPr lang="es-PA" dirty="0"/>
          </a:p>
        </p:txBody>
      </p:sp>
      <p:pic>
        <p:nvPicPr>
          <p:cNvPr id="9218" name="Picture 2" descr="Image result for AI math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018" y="1356332"/>
            <a:ext cx="4213226" cy="237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al-Khwarizm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561" y="3901042"/>
            <a:ext cx="2139427" cy="284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51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Matemáticas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George Boole (Siglo XIX)</a:t>
            </a:r>
          </a:p>
          <a:p>
            <a:pPr lvl="1"/>
            <a:r>
              <a:rPr lang="es-PA" dirty="0" smtClean="0"/>
              <a:t>Conceptos matemáticos basados en deducción (Algebra Booleana)</a:t>
            </a:r>
          </a:p>
          <a:p>
            <a:r>
              <a:rPr lang="es-PA" dirty="0" err="1" smtClean="0"/>
              <a:t>Kurt</a:t>
            </a:r>
            <a:r>
              <a:rPr lang="es-PA" dirty="0" smtClean="0"/>
              <a:t> </a:t>
            </a:r>
            <a:r>
              <a:rPr lang="es-PA" dirty="0" err="1" smtClean="0"/>
              <a:t>Godel</a:t>
            </a:r>
            <a:r>
              <a:rPr lang="es-PA" dirty="0"/>
              <a:t> </a:t>
            </a:r>
            <a:r>
              <a:rPr lang="es-PA" dirty="0" smtClean="0"/>
              <a:t>(1906-1978)</a:t>
            </a:r>
          </a:p>
          <a:p>
            <a:pPr lvl="1"/>
            <a:r>
              <a:rPr lang="es-PA" dirty="0" smtClean="0"/>
              <a:t>Primera orden lógica, no captura el principio de inducción</a:t>
            </a:r>
          </a:p>
          <a:p>
            <a:pPr lvl="1"/>
            <a:r>
              <a:rPr lang="es-PA" dirty="0" smtClean="0"/>
              <a:t>Teorema de “</a:t>
            </a:r>
            <a:r>
              <a:rPr lang="es-PA" dirty="0" err="1" smtClean="0"/>
              <a:t>descompletación</a:t>
            </a:r>
            <a:r>
              <a:rPr lang="es-PA" dirty="0" smtClean="0"/>
              <a:t>”</a:t>
            </a:r>
          </a:p>
          <a:p>
            <a:pPr lvl="2"/>
            <a:r>
              <a:rPr lang="es-PA" dirty="0" smtClean="0"/>
              <a:t>En cualquier lógica de números naturales hay lógicas no probables con sentido teórico</a:t>
            </a:r>
          </a:p>
          <a:p>
            <a:pPr lvl="2"/>
            <a:r>
              <a:rPr lang="es-PA" dirty="0" smtClean="0"/>
              <a:t>Funciones con enteros no pueden ser representadas por algoritmos</a:t>
            </a:r>
          </a:p>
          <a:p>
            <a:r>
              <a:rPr lang="es-PA" dirty="0" smtClean="0"/>
              <a:t>Alan Turing</a:t>
            </a:r>
          </a:p>
          <a:p>
            <a:pPr lvl="1"/>
            <a:r>
              <a:rPr lang="es-PA" dirty="0" smtClean="0"/>
              <a:t>Ningún programa de máquina dará un resultado, de una entrada, o correr siempre</a:t>
            </a:r>
          </a:p>
          <a:p>
            <a:r>
              <a:rPr lang="es-PA" dirty="0" smtClean="0"/>
              <a:t>Trazabilidad</a:t>
            </a:r>
          </a:p>
          <a:p>
            <a:pPr lvl="1"/>
            <a:r>
              <a:rPr lang="es-PA" dirty="0" smtClean="0"/>
              <a:t>Complejidad de cómputo crece exponencialmente</a:t>
            </a:r>
          </a:p>
          <a:p>
            <a:pPr lvl="1"/>
            <a:r>
              <a:rPr lang="es-PA" dirty="0" smtClean="0"/>
              <a:t>Tamaño de Instancias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18781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11088688" cy="5344237"/>
          </a:xfrm>
        </p:spPr>
        <p:txBody>
          <a:bodyPr>
            <a:normAutofit/>
          </a:bodyPr>
          <a:lstStyle/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quizzes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</a:t>
            </a:r>
            <a:r>
              <a:rPr lang="en-US" dirty="0" err="1" smtClean="0"/>
              <a:t>moodle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avisará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realizará</a:t>
            </a:r>
            <a:r>
              <a:rPr lang="en-US" dirty="0" smtClean="0"/>
              <a:t> el quiz el </a:t>
            </a:r>
            <a:r>
              <a:rPr lang="en-US" dirty="0" err="1" smtClean="0"/>
              <a:t>día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.  Sin embargo </a:t>
            </a:r>
            <a:r>
              <a:rPr lang="en-US" dirty="0" err="1" smtClean="0"/>
              <a:t>esto</a:t>
            </a:r>
            <a:r>
              <a:rPr lang="en-US" dirty="0" smtClean="0"/>
              <a:t> no </a:t>
            </a:r>
            <a:r>
              <a:rPr lang="en-US" dirty="0" err="1" smtClean="0"/>
              <a:t>significa</a:t>
            </a:r>
            <a:r>
              <a:rPr lang="en-US" dirty="0" smtClean="0"/>
              <a:t> que no </a:t>
            </a:r>
            <a:r>
              <a:rPr lang="en-US" dirty="0" err="1" smtClean="0"/>
              <a:t>deban</a:t>
            </a:r>
            <a:r>
              <a:rPr lang="en-US" dirty="0" smtClean="0"/>
              <a:t> </a:t>
            </a:r>
            <a:r>
              <a:rPr lang="en-US" dirty="0" err="1" smtClean="0"/>
              <a:t>revisar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Moodle </a:t>
            </a:r>
            <a:r>
              <a:rPr lang="en-US" dirty="0" err="1" smtClean="0"/>
              <a:t>siempre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Quiz no </a:t>
            </a:r>
            <a:r>
              <a:rPr lang="en-US" dirty="0" err="1" smtClean="0"/>
              <a:t>realizado</a:t>
            </a:r>
            <a:r>
              <a:rPr lang="en-US" dirty="0" smtClean="0"/>
              <a:t>  = 0</a:t>
            </a:r>
          </a:p>
          <a:p>
            <a:pPr lvl="1"/>
            <a:r>
              <a:rPr lang="en-US" dirty="0" smtClean="0"/>
              <a:t>El quiz no se </a:t>
            </a:r>
            <a:r>
              <a:rPr lang="en-US" dirty="0" err="1" smtClean="0"/>
              <a:t>repite</a:t>
            </a:r>
            <a:endParaRPr lang="en-US" dirty="0" smtClean="0"/>
          </a:p>
          <a:p>
            <a:pPr lvl="1"/>
            <a:r>
              <a:rPr lang="en-US" dirty="0" smtClean="0"/>
              <a:t>El quiz dura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semana</a:t>
            </a:r>
            <a:r>
              <a:rPr lang="en-US" dirty="0" smtClean="0"/>
              <a:t>, 8 horas </a:t>
            </a:r>
            <a:r>
              <a:rPr lang="en-US" dirty="0" err="1" smtClean="0"/>
              <a:t>desde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inicio</a:t>
            </a:r>
            <a:endParaRPr lang="en-US" dirty="0" smtClean="0"/>
          </a:p>
          <a:p>
            <a:r>
              <a:rPr lang="en-US" dirty="0" err="1" smtClean="0"/>
              <a:t>Entregar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el </a:t>
            </a:r>
            <a:r>
              <a:rPr lang="en-US" dirty="0" err="1" smtClean="0"/>
              <a:t>días</a:t>
            </a:r>
            <a:r>
              <a:rPr lang="en-US" dirty="0" smtClean="0"/>
              <a:t> de </a:t>
            </a:r>
            <a:r>
              <a:rPr lang="en-US" dirty="0" err="1" smtClean="0"/>
              <a:t>entrega</a:t>
            </a:r>
            <a:endParaRPr lang="en-US" dirty="0" smtClean="0"/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semana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25% </a:t>
            </a:r>
            <a:r>
              <a:rPr lang="en-US" dirty="0" err="1" smtClean="0"/>
              <a:t>menos</a:t>
            </a:r>
            <a:endParaRPr lang="en-US" dirty="0" smtClean="0"/>
          </a:p>
          <a:p>
            <a:pPr lvl="1"/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/>
              <a:t>el </a:t>
            </a:r>
            <a:r>
              <a:rPr lang="en-US" dirty="0" err="1"/>
              <a:t>laboratorio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equivale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después</a:t>
            </a:r>
            <a:endParaRPr lang="en-US" dirty="0"/>
          </a:p>
          <a:p>
            <a:pPr lvl="1"/>
            <a:r>
              <a:rPr lang="en-US" dirty="0" err="1"/>
              <a:t>Copia</a:t>
            </a:r>
            <a:r>
              <a:rPr lang="en-US" dirty="0"/>
              <a:t> de </a:t>
            </a:r>
            <a:r>
              <a:rPr lang="en-US" dirty="0" err="1"/>
              <a:t>proyectos</a:t>
            </a:r>
            <a:r>
              <a:rPr lang="en-US" dirty="0"/>
              <a:t> entre </a:t>
            </a:r>
            <a:r>
              <a:rPr lang="en-US" dirty="0" err="1"/>
              <a:t>compañeros</a:t>
            </a:r>
            <a:r>
              <a:rPr lang="en-US" dirty="0"/>
              <a:t> </a:t>
            </a:r>
            <a:r>
              <a:rPr lang="en-US" dirty="0" smtClean="0"/>
              <a:t>= 0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acepto</a:t>
            </a:r>
            <a:r>
              <a:rPr lang="en-US" dirty="0" smtClean="0"/>
              <a:t> videos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entrega</a:t>
            </a:r>
            <a:r>
              <a:rPr lang="en-US" dirty="0" smtClean="0"/>
              <a:t> o </a:t>
            </a:r>
            <a:r>
              <a:rPr lang="en-US" dirty="0" err="1" smtClean="0"/>
              <a:t>imagenes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Matemáticas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smtClean="0"/>
              <a:t>Teoría de la Probabilidad!</a:t>
            </a:r>
          </a:p>
          <a:p>
            <a:pPr lvl="1"/>
            <a:r>
              <a:rPr lang="es-PA" dirty="0" err="1" smtClean="0"/>
              <a:t>Gerolamo</a:t>
            </a:r>
            <a:r>
              <a:rPr lang="es-PA" dirty="0" smtClean="0"/>
              <a:t> </a:t>
            </a:r>
            <a:r>
              <a:rPr lang="es-PA" dirty="0" err="1" smtClean="0"/>
              <a:t>Cardano</a:t>
            </a:r>
            <a:r>
              <a:rPr lang="es-PA" dirty="0" smtClean="0"/>
              <a:t>, Blaise Pascal, Pierre Fermat</a:t>
            </a:r>
          </a:p>
          <a:p>
            <a:pPr lvl="1"/>
            <a:r>
              <a:rPr lang="es-PA" dirty="0" smtClean="0"/>
              <a:t>Predecir el futuro en juegos de azar y asignar pagos a jugadores</a:t>
            </a:r>
          </a:p>
          <a:p>
            <a:pPr lvl="1"/>
            <a:r>
              <a:rPr lang="es-PA" dirty="0" smtClean="0"/>
              <a:t>Mediciones Inciertas, muy útil en ciencias cuantitativas</a:t>
            </a:r>
          </a:p>
          <a:p>
            <a:pPr lvl="1"/>
            <a:endParaRPr lang="es-PA" dirty="0"/>
          </a:p>
          <a:p>
            <a:r>
              <a:rPr lang="es-PA" dirty="0" smtClean="0"/>
              <a:t>Regla de </a:t>
            </a:r>
            <a:r>
              <a:rPr lang="es-PA" dirty="0" err="1" smtClean="0"/>
              <a:t>Bayes</a:t>
            </a:r>
            <a:endParaRPr lang="es-PA" dirty="0" smtClean="0"/>
          </a:p>
          <a:p>
            <a:pPr lvl="1"/>
            <a:r>
              <a:rPr lang="es-PA" dirty="0" smtClean="0"/>
              <a:t>Actualizar probabilidades basada en nueva evidencia</a:t>
            </a:r>
          </a:p>
          <a:p>
            <a:pPr lvl="1"/>
            <a:r>
              <a:rPr lang="es-PA" dirty="0" smtClean="0"/>
              <a:t>Razonamiento incierto en IA</a:t>
            </a:r>
          </a:p>
        </p:txBody>
      </p:sp>
      <p:pic>
        <p:nvPicPr>
          <p:cNvPr id="14340" name="Picture 4" descr="Image result for pierre fermat gamb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380" y="1616529"/>
            <a:ext cx="3380620" cy="190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Image result for Bayes Ru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75" y="4252572"/>
            <a:ext cx="3667125" cy="12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36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Economía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Decisiones basado en paga máxima</a:t>
            </a:r>
          </a:p>
          <a:p>
            <a:r>
              <a:rPr lang="es-PA" dirty="0" smtClean="0"/>
              <a:t>Cuando otros no siguen en juego</a:t>
            </a:r>
          </a:p>
          <a:p>
            <a:r>
              <a:rPr lang="es-PA" dirty="0" smtClean="0"/>
              <a:t>Pagas en un futuro lejano</a:t>
            </a:r>
          </a:p>
          <a:p>
            <a:endParaRPr lang="es-PA" dirty="0"/>
          </a:p>
          <a:p>
            <a:r>
              <a:rPr lang="es-PA" dirty="0" smtClean="0"/>
              <a:t>Teoría de la decisión</a:t>
            </a:r>
          </a:p>
          <a:p>
            <a:pPr lvl="1"/>
            <a:r>
              <a:rPr lang="es-PA" dirty="0" smtClean="0"/>
              <a:t>Combina probabilidad con teoría de </a:t>
            </a:r>
            <a:r>
              <a:rPr lang="es-PA" dirty="0" err="1" smtClean="0"/>
              <a:t>utildad</a:t>
            </a:r>
            <a:endParaRPr lang="es-PA" dirty="0" smtClean="0"/>
          </a:p>
          <a:p>
            <a:pPr lvl="1"/>
            <a:r>
              <a:rPr lang="es-PA" dirty="0" smtClean="0"/>
              <a:t>Toma de decisiones económicas</a:t>
            </a:r>
          </a:p>
          <a:p>
            <a:pPr lvl="1"/>
            <a:r>
              <a:rPr lang="es-PA" dirty="0" smtClean="0"/>
              <a:t>Pequeños mercados son tratados como juego</a:t>
            </a:r>
          </a:p>
          <a:p>
            <a:r>
              <a:rPr lang="es-PA" dirty="0" smtClean="0"/>
              <a:t>Teoría de Juegos</a:t>
            </a:r>
          </a:p>
          <a:p>
            <a:pPr lvl="1"/>
            <a:r>
              <a:rPr lang="es-PA" dirty="0" smtClean="0"/>
              <a:t>Von </a:t>
            </a:r>
            <a:r>
              <a:rPr lang="es-PA" dirty="0" err="1" smtClean="0"/>
              <a:t>Newmann</a:t>
            </a:r>
            <a:r>
              <a:rPr lang="es-PA" dirty="0" smtClean="0"/>
              <a:t> &amp; </a:t>
            </a:r>
            <a:r>
              <a:rPr lang="es-PA" dirty="0" err="1" smtClean="0"/>
              <a:t>Morgenstern</a:t>
            </a:r>
            <a:endParaRPr lang="es-PA" dirty="0" smtClean="0"/>
          </a:p>
          <a:p>
            <a:pPr lvl="1"/>
            <a:r>
              <a:rPr lang="es-PA" dirty="0" smtClean="0"/>
              <a:t>Puede aparecer un agente que </a:t>
            </a:r>
            <a:r>
              <a:rPr lang="es-PA" dirty="0" err="1" smtClean="0"/>
              <a:t>adpote</a:t>
            </a:r>
            <a:r>
              <a:rPr lang="es-PA" dirty="0" smtClean="0"/>
              <a:t> políticas racionales</a:t>
            </a:r>
          </a:p>
        </p:txBody>
      </p:sp>
    </p:spTree>
    <p:extLst>
      <p:ext uri="{BB962C8B-B14F-4D97-AF65-F5344CB8AC3E}">
        <p14:creationId xmlns:p14="http://schemas.microsoft.com/office/powerpoint/2010/main" val="353181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Economía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smtClean="0"/>
              <a:t>¿Cómo se tratan decisiones racionales de acciones </a:t>
            </a:r>
            <a:r>
              <a:rPr lang="es-PA" dirty="0" err="1" smtClean="0"/>
              <a:t>ambigüas</a:t>
            </a:r>
            <a:r>
              <a:rPr lang="es-PA" dirty="0" smtClean="0"/>
              <a:t>?</a:t>
            </a:r>
          </a:p>
          <a:p>
            <a:pPr lvl="1"/>
            <a:r>
              <a:rPr lang="es-PA" dirty="0" smtClean="0"/>
              <a:t>Guerra Mundial II</a:t>
            </a:r>
          </a:p>
          <a:p>
            <a:pPr lvl="1"/>
            <a:r>
              <a:rPr lang="es-PA" dirty="0" smtClean="0"/>
              <a:t>Toma de decisiones complejas</a:t>
            </a:r>
          </a:p>
          <a:p>
            <a:pPr lvl="1"/>
            <a:r>
              <a:rPr lang="es-PA" dirty="0" smtClean="0"/>
              <a:t>Richard </a:t>
            </a:r>
            <a:r>
              <a:rPr lang="es-PA" dirty="0" err="1" smtClean="0"/>
              <a:t>Bellman</a:t>
            </a:r>
            <a:endParaRPr lang="es-PA" dirty="0"/>
          </a:p>
          <a:p>
            <a:pPr lvl="2"/>
            <a:r>
              <a:rPr lang="es-PA" dirty="0" smtClean="0"/>
              <a:t>Proceso de Decisión de </a:t>
            </a:r>
            <a:r>
              <a:rPr lang="es-PA" dirty="0" err="1" smtClean="0"/>
              <a:t>Markov</a:t>
            </a:r>
            <a:endParaRPr lang="es-PA" dirty="0"/>
          </a:p>
          <a:p>
            <a:pPr lvl="1"/>
            <a:r>
              <a:rPr lang="es-PA" dirty="0" smtClean="0"/>
              <a:t>Y otros…</a:t>
            </a:r>
          </a:p>
        </p:txBody>
      </p:sp>
      <p:pic>
        <p:nvPicPr>
          <p:cNvPr id="16386" name="Picture 2" descr="Image result for Bellman Equ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985" y="3020672"/>
            <a:ext cx="5774871" cy="2502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76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Neurociencia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338944"/>
            <a:ext cx="11642271" cy="4914900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Estudia le sistema nervioso</a:t>
            </a:r>
          </a:p>
          <a:p>
            <a:pPr lvl="1"/>
            <a:r>
              <a:rPr lang="es-PA" dirty="0" smtClean="0"/>
              <a:t>Cerebro</a:t>
            </a:r>
          </a:p>
          <a:p>
            <a:pPr lvl="1"/>
            <a:r>
              <a:rPr lang="es-PA" dirty="0" smtClean="0"/>
              <a:t>Como desarrollamos el pensamiento</a:t>
            </a:r>
          </a:p>
          <a:p>
            <a:pPr lvl="1"/>
            <a:endParaRPr lang="es-PA" dirty="0"/>
          </a:p>
          <a:p>
            <a:r>
              <a:rPr lang="es-PA" dirty="0" smtClean="0"/>
              <a:t>Paul Broca</a:t>
            </a:r>
            <a:endParaRPr lang="es-PA" dirty="0"/>
          </a:p>
          <a:p>
            <a:pPr lvl="1"/>
            <a:r>
              <a:rPr lang="es-PA" dirty="0" smtClean="0"/>
              <a:t>Estudio de Afasia (déficit vocal)</a:t>
            </a:r>
          </a:p>
          <a:p>
            <a:pPr lvl="1"/>
            <a:r>
              <a:rPr lang="es-PA" dirty="0" smtClean="0"/>
              <a:t>Se conocía poco de nervios cerebrales</a:t>
            </a:r>
          </a:p>
          <a:p>
            <a:pPr lvl="1"/>
            <a:endParaRPr lang="es-PA" dirty="0"/>
          </a:p>
          <a:p>
            <a:r>
              <a:rPr lang="es-PA" dirty="0" smtClean="0"/>
              <a:t>Camilo Golgi (1843 – 1926)</a:t>
            </a:r>
          </a:p>
          <a:p>
            <a:pPr lvl="1"/>
            <a:r>
              <a:rPr lang="es-PA" dirty="0" smtClean="0"/>
              <a:t>Observación de Neuronas</a:t>
            </a:r>
          </a:p>
          <a:p>
            <a:pPr lvl="1"/>
            <a:r>
              <a:rPr lang="es-PA" dirty="0" smtClean="0"/>
              <a:t>Santiago Ramón y Cajal</a:t>
            </a:r>
          </a:p>
          <a:p>
            <a:r>
              <a:rPr lang="es-PA" dirty="0" err="1" smtClean="0"/>
              <a:t>Nicolas</a:t>
            </a:r>
            <a:r>
              <a:rPr lang="es-PA" dirty="0" smtClean="0"/>
              <a:t> </a:t>
            </a:r>
            <a:r>
              <a:rPr lang="es-PA" dirty="0" err="1" smtClean="0"/>
              <a:t>Rashevsky</a:t>
            </a:r>
            <a:r>
              <a:rPr lang="es-PA" dirty="0" smtClean="0"/>
              <a:t> (1936, 1938)</a:t>
            </a:r>
          </a:p>
          <a:p>
            <a:pPr lvl="1"/>
            <a:r>
              <a:rPr lang="es-PA" dirty="0" smtClean="0"/>
              <a:t>Primer modelo matemático del sistema nervioso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668" y="1992086"/>
            <a:ext cx="6474831" cy="318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5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Neurociencia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338944"/>
            <a:ext cx="11642271" cy="5290456"/>
          </a:xfrm>
        </p:spPr>
        <p:txBody>
          <a:bodyPr>
            <a:normAutofit/>
          </a:bodyPr>
          <a:lstStyle/>
          <a:p>
            <a:r>
              <a:rPr lang="es-PA" dirty="0" smtClean="0"/>
              <a:t>Generar el proceso cognitivo</a:t>
            </a:r>
          </a:p>
          <a:p>
            <a:pPr lvl="1"/>
            <a:r>
              <a:rPr lang="es-PA" dirty="0" smtClean="0"/>
              <a:t>Colección de Células llevan a acciones y conciencia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Singularidad</a:t>
            </a:r>
          </a:p>
          <a:p>
            <a:pPr lvl="1"/>
            <a:r>
              <a:rPr lang="es-PA" dirty="0" err="1" smtClean="0"/>
              <a:t>Vinge</a:t>
            </a:r>
            <a:r>
              <a:rPr lang="es-PA" dirty="0" smtClean="0"/>
              <a:t>, 1993; </a:t>
            </a:r>
            <a:r>
              <a:rPr lang="es-PA" dirty="0" err="1" smtClean="0"/>
              <a:t>Kurzweil</a:t>
            </a:r>
            <a:r>
              <a:rPr lang="es-PA" dirty="0" smtClean="0"/>
              <a:t>, 2005</a:t>
            </a:r>
          </a:p>
          <a:p>
            <a:pPr lvl="1"/>
            <a:r>
              <a:rPr lang="es-PA" dirty="0" smtClean="0"/>
              <a:t>Sin diferencia entre IA y humanos</a:t>
            </a:r>
          </a:p>
          <a:p>
            <a:pPr lvl="1"/>
            <a:r>
              <a:rPr lang="es-PA" dirty="0" smtClean="0"/>
              <a:t>Aún con la supercomputadora no sabemos llegar a AGI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759" y="2269672"/>
            <a:ext cx="9617528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8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Psicología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338944"/>
            <a:ext cx="11642271" cy="5290456"/>
          </a:xfrm>
        </p:spPr>
        <p:txBody>
          <a:bodyPr>
            <a:normAutofit/>
          </a:bodyPr>
          <a:lstStyle/>
          <a:p>
            <a:r>
              <a:rPr lang="es-PA" dirty="0" smtClean="0"/>
              <a:t>¿Cómo pensamos los humanos y animales?</a:t>
            </a:r>
          </a:p>
          <a:p>
            <a:pPr lvl="1"/>
            <a:r>
              <a:rPr lang="es-PA" dirty="0" smtClean="0"/>
              <a:t>Von </a:t>
            </a:r>
            <a:r>
              <a:rPr lang="es-PA" dirty="0" err="1" smtClean="0"/>
              <a:t>Helmontz</a:t>
            </a:r>
            <a:r>
              <a:rPr lang="es-PA" dirty="0"/>
              <a:t> </a:t>
            </a:r>
            <a:r>
              <a:rPr lang="es-PA" dirty="0" smtClean="0"/>
              <a:t>– 1821 – 1894</a:t>
            </a:r>
          </a:p>
          <a:p>
            <a:pPr lvl="2"/>
            <a:r>
              <a:rPr lang="es-PA" dirty="0" smtClean="0"/>
              <a:t>Estudio de visión humana “</a:t>
            </a:r>
            <a:r>
              <a:rPr lang="es-PA" dirty="0" err="1" smtClean="0"/>
              <a:t>Handbook</a:t>
            </a:r>
            <a:r>
              <a:rPr lang="es-PA" dirty="0" smtClean="0"/>
              <a:t> of </a:t>
            </a:r>
            <a:r>
              <a:rPr lang="es-PA" dirty="0" err="1" smtClean="0"/>
              <a:t>Psycological</a:t>
            </a:r>
            <a:r>
              <a:rPr lang="es-PA" dirty="0" smtClean="0"/>
              <a:t> </a:t>
            </a:r>
            <a:r>
              <a:rPr lang="es-PA" dirty="0" err="1" smtClean="0"/>
              <a:t>Optics</a:t>
            </a:r>
            <a:r>
              <a:rPr lang="es-PA" dirty="0" smtClean="0"/>
              <a:t>”</a:t>
            </a:r>
          </a:p>
          <a:p>
            <a:pPr lvl="2"/>
            <a:r>
              <a:rPr lang="es-PA" dirty="0" smtClean="0"/>
              <a:t>Estudio de animales de una manera experimental</a:t>
            </a:r>
          </a:p>
          <a:p>
            <a:pPr lvl="1"/>
            <a:r>
              <a:rPr lang="es-PA" dirty="0" smtClean="0"/>
              <a:t>John Watson 1878 – 1958 </a:t>
            </a:r>
          </a:p>
          <a:p>
            <a:pPr lvl="2"/>
            <a:r>
              <a:rPr lang="es-PA" dirty="0" err="1" smtClean="0"/>
              <a:t>Teoria</a:t>
            </a:r>
            <a:r>
              <a:rPr lang="es-PA" dirty="0" smtClean="0"/>
              <a:t> </a:t>
            </a:r>
            <a:r>
              <a:rPr lang="es-PA" dirty="0" err="1" smtClean="0"/>
              <a:t>comportamientista</a:t>
            </a:r>
            <a:endParaRPr lang="es-PA" dirty="0" smtClean="0"/>
          </a:p>
          <a:p>
            <a:pPr lvl="2"/>
            <a:r>
              <a:rPr lang="es-PA" dirty="0" smtClean="0"/>
              <a:t>Estudiaban solo los estímulos (entradas -&gt; respuesta)</a:t>
            </a:r>
          </a:p>
          <a:p>
            <a:pPr lvl="2"/>
            <a:endParaRPr lang="es-PA" dirty="0"/>
          </a:p>
          <a:p>
            <a:pPr lvl="1"/>
            <a:r>
              <a:rPr lang="es-PA" dirty="0" err="1" smtClean="0"/>
              <a:t>Psicologia</a:t>
            </a:r>
            <a:r>
              <a:rPr lang="es-PA" dirty="0" smtClean="0"/>
              <a:t> Cognitiva</a:t>
            </a:r>
          </a:p>
          <a:p>
            <a:pPr lvl="2"/>
            <a:r>
              <a:rPr lang="es-PA" dirty="0" smtClean="0"/>
              <a:t>Ve el cerebro como una plataforma de procesamiento</a:t>
            </a:r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77693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</a:t>
            </a:r>
            <a:r>
              <a:rPr lang="es-PA" dirty="0" err="1" smtClean="0"/>
              <a:t>Ingenieria</a:t>
            </a:r>
            <a:r>
              <a:rPr lang="es-PA" dirty="0" smtClean="0"/>
              <a:t> Computacional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¿Cómo podemos realizar una computadora eficiente?</a:t>
            </a:r>
          </a:p>
          <a:p>
            <a:pPr lvl="1"/>
            <a:r>
              <a:rPr lang="es-PA" dirty="0" smtClean="0"/>
              <a:t>Se necesita</a:t>
            </a:r>
          </a:p>
          <a:p>
            <a:pPr lvl="2"/>
            <a:r>
              <a:rPr lang="es-PA" dirty="0" smtClean="0"/>
              <a:t>Inteligencia </a:t>
            </a:r>
          </a:p>
          <a:p>
            <a:pPr lvl="2"/>
            <a:r>
              <a:rPr lang="es-PA" dirty="0" smtClean="0"/>
              <a:t>Artefacto</a:t>
            </a:r>
          </a:p>
          <a:p>
            <a:pPr lvl="2"/>
            <a:endParaRPr lang="es-PA" dirty="0"/>
          </a:p>
          <a:p>
            <a:pPr lvl="1"/>
            <a:r>
              <a:rPr lang="es-PA" dirty="0" smtClean="0"/>
              <a:t>La primera PC con operaciones</a:t>
            </a:r>
          </a:p>
          <a:p>
            <a:pPr lvl="2"/>
            <a:r>
              <a:rPr lang="es-PA" dirty="0" smtClean="0"/>
              <a:t>Alan Turing – 1940</a:t>
            </a:r>
          </a:p>
          <a:p>
            <a:pPr lvl="1"/>
            <a:r>
              <a:rPr lang="es-PA" dirty="0" smtClean="0"/>
              <a:t>La primera PC con operaciones programables</a:t>
            </a:r>
          </a:p>
          <a:p>
            <a:pPr lvl="2"/>
            <a:r>
              <a:rPr lang="es-PA" dirty="0" smtClean="0"/>
              <a:t>Z-3, Zuze-1941</a:t>
            </a:r>
          </a:p>
          <a:p>
            <a:pPr lvl="2"/>
            <a:r>
              <a:rPr lang="es-PA" dirty="0" smtClean="0"/>
              <a:t>Puntos flotantes</a:t>
            </a:r>
          </a:p>
          <a:p>
            <a:pPr lvl="2"/>
            <a:r>
              <a:rPr lang="es-PA" dirty="0" smtClean="0"/>
              <a:t>El primer lenguaje de alto nivel</a:t>
            </a:r>
          </a:p>
          <a:p>
            <a:pPr lvl="1"/>
            <a:r>
              <a:rPr lang="es-PA" dirty="0" smtClean="0"/>
              <a:t>Primera PC electrónica</a:t>
            </a:r>
          </a:p>
          <a:p>
            <a:pPr lvl="2"/>
            <a:r>
              <a:rPr lang="es-PA" dirty="0" smtClean="0"/>
              <a:t>ABC, Iowa </a:t>
            </a:r>
            <a:r>
              <a:rPr lang="es-PA" dirty="0" err="1" smtClean="0"/>
              <a:t>State</a:t>
            </a:r>
            <a:r>
              <a:rPr lang="es-PA" dirty="0" smtClean="0"/>
              <a:t> U… ENIAC</a:t>
            </a:r>
            <a:endParaRPr lang="es-PA" dirty="0"/>
          </a:p>
          <a:p>
            <a:pPr lvl="2"/>
            <a:endParaRPr lang="es-PA" dirty="0"/>
          </a:p>
          <a:p>
            <a:endParaRPr lang="es-PA" dirty="0" smtClean="0"/>
          </a:p>
        </p:txBody>
      </p:sp>
      <p:pic>
        <p:nvPicPr>
          <p:cNvPr id="1026" name="Picture 2" descr="Image result for computer engine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557" y="1601725"/>
            <a:ext cx="3140133" cy="164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Z-3 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274" y="3699933"/>
            <a:ext cx="2878667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78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</a:t>
            </a:r>
            <a:r>
              <a:rPr lang="es-PA" dirty="0" err="1" smtClean="0"/>
              <a:t>Ingenieria</a:t>
            </a:r>
            <a:r>
              <a:rPr lang="es-PA" dirty="0" smtClean="0"/>
              <a:t> Computacional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Actualmente</a:t>
            </a:r>
          </a:p>
          <a:p>
            <a:pPr lvl="1"/>
            <a:r>
              <a:rPr lang="es-PA" dirty="0" smtClean="0"/>
              <a:t>Alta escala de integración</a:t>
            </a:r>
          </a:p>
          <a:p>
            <a:pPr lvl="1"/>
            <a:r>
              <a:rPr lang="es-PA" dirty="0" err="1" smtClean="0"/>
              <a:t>Multiples</a:t>
            </a:r>
            <a:r>
              <a:rPr lang="es-PA" dirty="0" smtClean="0"/>
              <a:t> </a:t>
            </a:r>
            <a:r>
              <a:rPr lang="es-PA" dirty="0" err="1" smtClean="0"/>
              <a:t>Cores</a:t>
            </a:r>
            <a:endParaRPr lang="es-PA" dirty="0" smtClean="0"/>
          </a:p>
          <a:p>
            <a:pPr lvl="1"/>
            <a:r>
              <a:rPr lang="es-PA" dirty="0" smtClean="0"/>
              <a:t>Paralelismo</a:t>
            </a:r>
          </a:p>
          <a:p>
            <a:r>
              <a:rPr lang="es-PA" dirty="0" smtClean="0"/>
              <a:t>Anteriormente</a:t>
            </a:r>
          </a:p>
          <a:p>
            <a:pPr lvl="1"/>
            <a:r>
              <a:rPr lang="es-PA" dirty="0" smtClean="0"/>
              <a:t>Máquina Diferencial de Babbage</a:t>
            </a:r>
          </a:p>
          <a:p>
            <a:pPr lvl="2"/>
            <a:r>
              <a:rPr lang="es-PA" dirty="0" smtClean="0"/>
              <a:t>Cómputo de operaciones científicas</a:t>
            </a:r>
          </a:p>
          <a:p>
            <a:pPr lvl="1"/>
            <a:r>
              <a:rPr lang="es-PA" dirty="0" smtClean="0"/>
              <a:t>Máquina Analítica de Babbage</a:t>
            </a:r>
          </a:p>
          <a:p>
            <a:pPr lvl="1"/>
            <a:r>
              <a:rPr lang="es-PA" dirty="0" smtClean="0"/>
              <a:t>Ada </a:t>
            </a:r>
            <a:r>
              <a:rPr lang="es-PA" dirty="0" err="1" smtClean="0"/>
              <a:t>Lovelace</a:t>
            </a:r>
            <a:r>
              <a:rPr lang="es-PA" dirty="0"/>
              <a:t> </a:t>
            </a:r>
            <a:r>
              <a:rPr lang="es-PA" dirty="0" smtClean="0"/>
              <a:t>(hija de Lord Byron)</a:t>
            </a:r>
          </a:p>
          <a:p>
            <a:pPr lvl="2"/>
            <a:r>
              <a:rPr lang="es-PA" dirty="0" smtClean="0"/>
              <a:t>Primera programadora</a:t>
            </a:r>
          </a:p>
          <a:p>
            <a:r>
              <a:rPr lang="es-PA" dirty="0" smtClean="0"/>
              <a:t>Sistemas Operativos</a:t>
            </a:r>
          </a:p>
          <a:p>
            <a:pPr lvl="1"/>
            <a:r>
              <a:rPr lang="es-PA" dirty="0" err="1" smtClean="0"/>
              <a:t>Admon</a:t>
            </a:r>
            <a:r>
              <a:rPr lang="es-PA" dirty="0" smtClean="0"/>
              <a:t>. Memoria, interpretes, </a:t>
            </a:r>
            <a:r>
              <a:rPr lang="es-PA" dirty="0" err="1" smtClean="0"/>
              <a:t>linked</a:t>
            </a:r>
            <a:r>
              <a:rPr lang="es-PA" dirty="0" smtClean="0"/>
              <a:t> </a:t>
            </a:r>
            <a:r>
              <a:rPr lang="es-PA" dirty="0" err="1" smtClean="0"/>
              <a:t>lists</a:t>
            </a:r>
            <a:r>
              <a:rPr lang="es-PA" dirty="0" smtClean="0"/>
              <a:t>, OOP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2050" name="Picture 2" descr="Image result for CPU multico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199" y="1477162"/>
            <a:ext cx="2642813" cy="161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CPU cu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103" y="1560335"/>
            <a:ext cx="3629257" cy="144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babbage ANALYTICAL en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780" y="3393443"/>
            <a:ext cx="3175780" cy="22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ada lovela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200" y="3700173"/>
            <a:ext cx="2619375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01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</a:t>
            </a:r>
            <a:r>
              <a:rPr lang="es-PA" dirty="0" smtClean="0"/>
              <a:t>Teoría de Control y Cibernética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¿Cómo los artefactos pueden operar </a:t>
            </a:r>
            <a:r>
              <a:rPr lang="es-PA" dirty="0" err="1" smtClean="0"/>
              <a:t>autonomamente</a:t>
            </a:r>
            <a:r>
              <a:rPr lang="es-PA" dirty="0" smtClean="0"/>
              <a:t>?</a:t>
            </a:r>
          </a:p>
          <a:p>
            <a:pPr lvl="1"/>
            <a:r>
              <a:rPr lang="es-PA" dirty="0" err="1" smtClean="0"/>
              <a:t>Ktesibios</a:t>
            </a:r>
            <a:r>
              <a:rPr lang="es-PA" dirty="0" smtClean="0"/>
              <a:t> de Alexandria (250 A.C.)</a:t>
            </a:r>
          </a:p>
          <a:p>
            <a:pPr lvl="2"/>
            <a:r>
              <a:rPr lang="es-PA" dirty="0" smtClean="0"/>
              <a:t>Reloj de agua con regulador de flujo</a:t>
            </a:r>
          </a:p>
          <a:p>
            <a:pPr lvl="2"/>
            <a:r>
              <a:rPr lang="es-PA" dirty="0" smtClean="0"/>
              <a:t>Anteriormente solo los seres vivientes podrían alterar su comportamiento</a:t>
            </a:r>
          </a:p>
          <a:p>
            <a:pPr lvl="1"/>
            <a:r>
              <a:rPr lang="es-PA" dirty="0" smtClean="0"/>
              <a:t>James Watt 176 - 1819</a:t>
            </a:r>
          </a:p>
          <a:p>
            <a:pPr lvl="2"/>
            <a:r>
              <a:rPr lang="es-PA" dirty="0" smtClean="0"/>
              <a:t>Máquina de Vapor</a:t>
            </a:r>
          </a:p>
          <a:p>
            <a:pPr lvl="1"/>
            <a:r>
              <a:rPr lang="es-PA" dirty="0" err="1" smtClean="0"/>
              <a:t>Cornelis</a:t>
            </a:r>
            <a:r>
              <a:rPr lang="es-PA" dirty="0" smtClean="0"/>
              <a:t> </a:t>
            </a:r>
            <a:r>
              <a:rPr lang="es-PA" dirty="0" err="1" smtClean="0"/>
              <a:t>Drebbel</a:t>
            </a:r>
            <a:r>
              <a:rPr lang="es-PA" dirty="0" smtClean="0"/>
              <a:t> 1572 – 1633</a:t>
            </a:r>
          </a:p>
          <a:p>
            <a:pPr lvl="2"/>
            <a:r>
              <a:rPr lang="es-PA" dirty="0" smtClean="0"/>
              <a:t>Termostato</a:t>
            </a:r>
          </a:p>
          <a:p>
            <a:pPr lvl="2"/>
            <a:r>
              <a:rPr lang="es-PA" dirty="0" smtClean="0"/>
              <a:t>Submarino</a:t>
            </a:r>
          </a:p>
          <a:p>
            <a:pPr lvl="1"/>
            <a:r>
              <a:rPr lang="es-PA" dirty="0" err="1" smtClean="0"/>
              <a:t>Norbert</a:t>
            </a:r>
            <a:r>
              <a:rPr lang="es-PA" dirty="0" smtClean="0"/>
              <a:t> Wiener / Bertrand Russell</a:t>
            </a:r>
          </a:p>
          <a:p>
            <a:pPr lvl="2"/>
            <a:r>
              <a:rPr lang="es-PA" dirty="0" err="1" smtClean="0"/>
              <a:t>Teoria</a:t>
            </a:r>
            <a:r>
              <a:rPr lang="es-PA" dirty="0" smtClean="0"/>
              <a:t> de Control</a:t>
            </a:r>
          </a:p>
          <a:p>
            <a:pPr lvl="2"/>
            <a:r>
              <a:rPr lang="es-PA" dirty="0" smtClean="0"/>
              <a:t>Sistemas basados entre biológicos y mecánicos </a:t>
            </a:r>
          </a:p>
          <a:p>
            <a:pPr lvl="2"/>
            <a:r>
              <a:rPr lang="es-PA" dirty="0" smtClean="0"/>
              <a:t>Cibernética</a:t>
            </a:r>
          </a:p>
        </p:txBody>
      </p:sp>
      <p:pic>
        <p:nvPicPr>
          <p:cNvPr id="3074" name="Picture 2" descr="Image result for ctesibius of alexandria water cl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799" y="1313413"/>
            <a:ext cx="2788582" cy="203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steam engine wat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34" y="3438920"/>
            <a:ext cx="2659438" cy="199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thermostat drebbe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830" y="3438920"/>
            <a:ext cx="1819275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99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</a:t>
            </a:r>
            <a:r>
              <a:rPr lang="es-PA" dirty="0" smtClean="0"/>
              <a:t>Teoría de Control y Cibernética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John Von </a:t>
            </a:r>
            <a:r>
              <a:rPr lang="es-PA" dirty="0" err="1" smtClean="0"/>
              <a:t>Newmann</a:t>
            </a:r>
            <a:r>
              <a:rPr lang="es-PA" dirty="0" smtClean="0"/>
              <a:t> y otros 1940s</a:t>
            </a:r>
          </a:p>
          <a:p>
            <a:r>
              <a:rPr lang="es-PA" dirty="0" smtClean="0"/>
              <a:t>Funciones Objetivos</a:t>
            </a:r>
          </a:p>
          <a:p>
            <a:r>
              <a:rPr lang="es-PA" dirty="0" smtClean="0"/>
              <a:t>Sistemas de Control Modernos</a:t>
            </a:r>
          </a:p>
          <a:p>
            <a:pPr lvl="1"/>
            <a:r>
              <a:rPr lang="es-PA" dirty="0" err="1" smtClean="0"/>
              <a:t>Maximixan</a:t>
            </a:r>
            <a:r>
              <a:rPr lang="es-PA" dirty="0" smtClean="0"/>
              <a:t> la función objetivo en el tiempo</a:t>
            </a:r>
            <a:endParaRPr lang="es-PA" dirty="0" smtClean="0"/>
          </a:p>
          <a:p>
            <a:pPr lvl="2"/>
            <a:r>
              <a:rPr lang="es-PA" dirty="0" err="1" smtClean="0"/>
              <a:t>Estocastico</a:t>
            </a:r>
            <a:endParaRPr lang="es-PA" dirty="0" smtClean="0"/>
          </a:p>
          <a:p>
            <a:pPr lvl="2"/>
            <a:r>
              <a:rPr lang="es-PA" dirty="0" smtClean="0"/>
              <a:t>Control Óptimo</a:t>
            </a:r>
          </a:p>
          <a:p>
            <a:pPr lvl="2"/>
            <a:r>
              <a:rPr lang="es-PA" dirty="0" smtClean="0"/>
              <a:t>Control Robusto</a:t>
            </a:r>
            <a:endParaRPr lang="es-PA" dirty="0" smtClean="0"/>
          </a:p>
          <a:p>
            <a:r>
              <a:rPr lang="es-PA" dirty="0" smtClean="0"/>
              <a:t>A pesar que IA se parece un poco…</a:t>
            </a:r>
          </a:p>
          <a:p>
            <a:r>
              <a:rPr lang="es-PA" dirty="0" smtClean="0"/>
              <a:t>… esquiva estos conceptos de control</a:t>
            </a:r>
          </a:p>
          <a:p>
            <a:pPr lvl="1"/>
            <a:endParaRPr lang="es-PA" dirty="0" smtClean="0"/>
          </a:p>
        </p:txBody>
      </p:sp>
      <p:pic>
        <p:nvPicPr>
          <p:cNvPr id="5122" name="Picture 2" descr="Image result for control theory and artificial intellig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993" y="1319307"/>
            <a:ext cx="5281189" cy="519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35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 smtClean="0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completer 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 smtClean="0"/>
              <a:t>guía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 smtClean="0"/>
              <a:t>clases</a:t>
            </a:r>
            <a:endParaRPr lang="en-US" dirty="0" smtClean="0"/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al </a:t>
            </a:r>
            <a:r>
              <a:rPr lang="en-US" dirty="0" err="1" smtClean="0"/>
              <a:t>menos</a:t>
            </a:r>
            <a:r>
              <a:rPr lang="en-US" dirty="0" smtClean="0"/>
              <a:t> a </a:t>
            </a:r>
            <a:r>
              <a:rPr lang="en-US" dirty="0" err="1" smtClean="0"/>
              <a:t>entregar</a:t>
            </a:r>
            <a:r>
              <a:rPr lang="en-US" dirty="0" smtClean="0"/>
              <a:t> el Proyecto</a:t>
            </a:r>
          </a:p>
          <a:p>
            <a:pPr lvl="1"/>
            <a:r>
              <a:rPr lang="en-US" dirty="0" smtClean="0"/>
              <a:t>Deben </a:t>
            </a:r>
            <a:r>
              <a:rPr lang="en-US" dirty="0" err="1" smtClean="0"/>
              <a:t>revisar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ese </a:t>
            </a:r>
            <a:r>
              <a:rPr lang="en-US" dirty="0" err="1" smtClean="0"/>
              <a:t>dia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r>
              <a:rPr lang="en-US" dirty="0" smtClean="0"/>
              <a:t>, ese </a:t>
            </a:r>
            <a:r>
              <a:rPr lang="en-US" dirty="0" err="1" smtClean="0"/>
              <a:t>día</a:t>
            </a:r>
            <a:r>
              <a:rPr lang="en-US" dirty="0" smtClean="0"/>
              <a:t> se </a:t>
            </a:r>
            <a:r>
              <a:rPr lang="en-US" dirty="0" err="1" smtClean="0"/>
              <a:t>envían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endParaRPr lang="en-US" dirty="0" smtClean="0"/>
          </a:p>
          <a:p>
            <a:r>
              <a:rPr lang="es-PA" dirty="0" smtClean="0"/>
              <a:t>Si es estudiante IFARHU (becado) termine la materia si quiere nota</a:t>
            </a:r>
          </a:p>
          <a:p>
            <a:pPr lvl="1"/>
            <a:r>
              <a:rPr lang="es-PA" dirty="0" smtClean="0"/>
              <a:t>No se pondrá nota de pase para mantener su beca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</a:t>
            </a:r>
            <a:r>
              <a:rPr lang="es-PA" dirty="0" smtClean="0"/>
              <a:t>Lingüística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¿Cómo se relaciona al pensamiento?</a:t>
            </a:r>
          </a:p>
          <a:p>
            <a:pPr lvl="1"/>
            <a:r>
              <a:rPr lang="es-PA" dirty="0" smtClean="0"/>
              <a:t>F. </a:t>
            </a:r>
            <a:r>
              <a:rPr lang="es-PA" dirty="0" err="1" smtClean="0"/>
              <a:t>Skinner</a:t>
            </a:r>
            <a:r>
              <a:rPr lang="es-PA" dirty="0" smtClean="0"/>
              <a:t> 1957</a:t>
            </a:r>
          </a:p>
          <a:p>
            <a:pPr lvl="2"/>
            <a:r>
              <a:rPr lang="es-PA" dirty="0" smtClean="0"/>
              <a:t>Comportamiento Verbal</a:t>
            </a:r>
          </a:p>
          <a:p>
            <a:pPr lvl="2"/>
            <a:r>
              <a:rPr lang="es-PA" dirty="0" smtClean="0"/>
              <a:t>Revisión experta del acercamiento al aprendizaje de lengua</a:t>
            </a:r>
          </a:p>
          <a:p>
            <a:pPr lvl="1"/>
            <a:r>
              <a:rPr lang="es-PA" dirty="0" smtClean="0"/>
              <a:t>Revisión por Noam Chomsky</a:t>
            </a:r>
          </a:p>
          <a:p>
            <a:pPr lvl="2"/>
            <a:r>
              <a:rPr lang="es-PA" dirty="0" smtClean="0"/>
              <a:t>Estructuras </a:t>
            </a:r>
            <a:r>
              <a:rPr lang="es-PA" dirty="0" err="1" smtClean="0"/>
              <a:t>Sintáxicas</a:t>
            </a:r>
            <a:endParaRPr lang="es-PA" dirty="0" smtClean="0"/>
          </a:p>
          <a:p>
            <a:pPr lvl="2"/>
            <a:r>
              <a:rPr lang="es-PA" dirty="0" smtClean="0"/>
              <a:t>La teoría del comportamiento no direcciona la creatividad</a:t>
            </a:r>
          </a:p>
          <a:p>
            <a:pPr lvl="3"/>
            <a:r>
              <a:rPr lang="es-PA" dirty="0" smtClean="0"/>
              <a:t>No explica como se forman nuevas palabras sin haber tenido conocimiento de ellas</a:t>
            </a:r>
            <a:endParaRPr lang="es-PA" dirty="0"/>
          </a:p>
          <a:p>
            <a:r>
              <a:rPr lang="es-PA" dirty="0" smtClean="0"/>
              <a:t>En IA</a:t>
            </a:r>
          </a:p>
          <a:p>
            <a:pPr lvl="1"/>
            <a:r>
              <a:rPr lang="es-PA" dirty="0" smtClean="0"/>
              <a:t>Procesamiento de Lenguaje Natural o NLP, 1960s</a:t>
            </a:r>
          </a:p>
          <a:p>
            <a:pPr lvl="1"/>
            <a:r>
              <a:rPr lang="es-PA" dirty="0" smtClean="0"/>
              <a:t>Entender el lenguaje y su contexto</a:t>
            </a:r>
          </a:p>
          <a:p>
            <a:pPr lvl="1"/>
            <a:endParaRPr lang="es-PA" dirty="0" smtClean="0"/>
          </a:p>
        </p:txBody>
      </p:sp>
      <p:pic>
        <p:nvPicPr>
          <p:cNvPr id="4098" name="Picture 2" descr="Image result for NL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5582" y="4106487"/>
            <a:ext cx="2484587" cy="224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39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</a:t>
            </a:r>
            <a:r>
              <a:rPr lang="es-PA" dirty="0" smtClean="0"/>
              <a:t>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Inicios de la IA 1943 – 1955</a:t>
            </a:r>
          </a:p>
          <a:p>
            <a:r>
              <a:rPr lang="es-PA" dirty="0" err="1" smtClean="0"/>
              <a:t>McCulloch</a:t>
            </a:r>
            <a:r>
              <a:rPr lang="es-PA" dirty="0" smtClean="0"/>
              <a:t> &amp; </a:t>
            </a:r>
            <a:r>
              <a:rPr lang="es-PA" dirty="0" err="1" smtClean="0"/>
              <a:t>Pitts</a:t>
            </a:r>
            <a:endParaRPr lang="es-PA" dirty="0" smtClean="0"/>
          </a:p>
          <a:p>
            <a:pPr lvl="1"/>
            <a:r>
              <a:rPr lang="es-PA" dirty="0" smtClean="0"/>
              <a:t>Bases en modelo neuronal y activación ON/OFF</a:t>
            </a:r>
          </a:p>
          <a:p>
            <a:pPr lvl="1"/>
            <a:r>
              <a:rPr lang="es-PA" dirty="0" smtClean="0"/>
              <a:t>Modelo por lógica booleana</a:t>
            </a:r>
          </a:p>
          <a:p>
            <a:r>
              <a:rPr lang="es-PA" dirty="0" smtClean="0"/>
              <a:t>Donal</a:t>
            </a:r>
            <a:r>
              <a:rPr lang="es-PA" dirty="0" smtClean="0"/>
              <a:t>d </a:t>
            </a:r>
            <a:r>
              <a:rPr lang="es-PA" dirty="0" err="1" smtClean="0"/>
              <a:t>Hebb</a:t>
            </a:r>
            <a:r>
              <a:rPr lang="es-PA" dirty="0" smtClean="0"/>
              <a:t> 1949</a:t>
            </a:r>
          </a:p>
          <a:p>
            <a:pPr lvl="1"/>
            <a:r>
              <a:rPr lang="es-PA" dirty="0" smtClean="0"/>
              <a:t>Demuestra que las Redes pueden aprender</a:t>
            </a:r>
          </a:p>
          <a:p>
            <a:pPr lvl="1"/>
            <a:r>
              <a:rPr lang="es-PA" dirty="0" smtClean="0"/>
              <a:t>Simple actualización</a:t>
            </a:r>
          </a:p>
          <a:p>
            <a:r>
              <a:rPr lang="es-PA" dirty="0" smtClean="0"/>
              <a:t>Alan Turing 1947</a:t>
            </a:r>
          </a:p>
          <a:p>
            <a:pPr lvl="1"/>
            <a:r>
              <a:rPr lang="es-PA" dirty="0" smtClean="0"/>
              <a:t>Computadoras Inteligentes</a:t>
            </a:r>
          </a:p>
          <a:p>
            <a:pPr lvl="1"/>
            <a:r>
              <a:rPr lang="es-PA" dirty="0" smtClean="0"/>
              <a:t>Algoritmos </a:t>
            </a:r>
            <a:r>
              <a:rPr lang="es-PA" dirty="0" err="1" smtClean="0"/>
              <a:t>Geneticos</a:t>
            </a:r>
            <a:endParaRPr lang="es-PA" dirty="0" smtClean="0"/>
          </a:p>
          <a:p>
            <a:pPr lvl="1"/>
            <a:r>
              <a:rPr lang="es-PA" dirty="0" smtClean="0"/>
              <a:t>Aprendizaje por refuerzo</a:t>
            </a:r>
            <a:endParaRPr lang="es-PA" dirty="0" smtClean="0"/>
          </a:p>
        </p:txBody>
      </p:sp>
      <p:pic>
        <p:nvPicPr>
          <p:cNvPr id="6146" name="Picture 2" descr="Image result for mcculloch pitts neuron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15" y="1223753"/>
            <a:ext cx="3673108" cy="185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hebbian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15" y="3152763"/>
            <a:ext cx="3374679" cy="251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SNARC COMPU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542" y="4408893"/>
            <a:ext cx="2693404" cy="188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09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</a:t>
            </a:r>
            <a:r>
              <a:rPr lang="es-PA" dirty="0" smtClean="0"/>
              <a:t>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Nacimiento de la IA 1956</a:t>
            </a:r>
          </a:p>
          <a:p>
            <a:r>
              <a:rPr lang="es-PA" dirty="0" smtClean="0"/>
              <a:t>John McCarthy</a:t>
            </a:r>
          </a:p>
          <a:p>
            <a:pPr lvl="1"/>
            <a:r>
              <a:rPr lang="es-PA" dirty="0" smtClean="0"/>
              <a:t>Convence en traer investigadores a USA</a:t>
            </a:r>
          </a:p>
          <a:p>
            <a:pPr lvl="1"/>
            <a:r>
              <a:rPr lang="es-PA" dirty="0" err="1" smtClean="0"/>
              <a:t>Teoria</a:t>
            </a:r>
            <a:r>
              <a:rPr lang="es-PA" dirty="0" smtClean="0"/>
              <a:t> de </a:t>
            </a:r>
            <a:r>
              <a:rPr lang="es-PA" dirty="0" err="1" smtClean="0"/>
              <a:t>Automatas</a:t>
            </a:r>
            <a:r>
              <a:rPr lang="es-PA" dirty="0" smtClean="0"/>
              <a:t>, Redes Neuronales, Inteligencia</a:t>
            </a:r>
          </a:p>
          <a:p>
            <a:pPr lvl="1"/>
            <a:r>
              <a:rPr lang="es-PA" dirty="0" smtClean="0"/>
              <a:t>Workshop de 10 personas para IA</a:t>
            </a:r>
          </a:p>
          <a:p>
            <a:pPr lvl="1"/>
            <a:endParaRPr lang="es-PA" dirty="0"/>
          </a:p>
          <a:p>
            <a:r>
              <a:rPr lang="es-PA" dirty="0" smtClean="0"/>
              <a:t>Dos investigadores de Carnegie </a:t>
            </a:r>
            <a:r>
              <a:rPr lang="es-PA" dirty="0" err="1" smtClean="0"/>
              <a:t>Tech</a:t>
            </a:r>
            <a:r>
              <a:rPr lang="es-PA" dirty="0" smtClean="0"/>
              <a:t> crearon una máquina</a:t>
            </a:r>
          </a:p>
          <a:p>
            <a:pPr lvl="1"/>
            <a:r>
              <a:rPr lang="es-PA" dirty="0" err="1" smtClean="0"/>
              <a:t>Resolvia</a:t>
            </a:r>
            <a:r>
              <a:rPr lang="es-PA" dirty="0" smtClean="0"/>
              <a:t> un modelo no numérico más fácil que Principia de McCarthy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50077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</a:t>
            </a:r>
            <a:r>
              <a:rPr lang="es-PA" dirty="0" smtClean="0"/>
              <a:t>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Grandes expectativas a entusiasmo temprano 1952 - 1969</a:t>
            </a:r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13409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Siguiente Clase – Laboratorio 2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 smtClean="0"/>
              <a:t>Básico de IA</a:t>
            </a:r>
          </a:p>
          <a:p>
            <a:r>
              <a:rPr lang="es-PA" dirty="0" smtClean="0"/>
              <a:t>Tratamiento de la información</a:t>
            </a:r>
          </a:p>
          <a:p>
            <a:r>
              <a:rPr lang="es-PA" dirty="0" smtClean="0"/>
              <a:t>Proyecto de Fin a Fin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93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 smtClean="0"/>
              <a:t>FINAL DÍA 2</a:t>
            </a:r>
          </a:p>
          <a:p>
            <a:pPr lvl="2"/>
            <a:endParaRPr lang="es-PA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pic>
        <p:nvPicPr>
          <p:cNvPr id="1026" name="Picture 2" descr="Image result for artificial intelligence quot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7" b="18405"/>
          <a:stretch/>
        </p:blipFill>
        <p:spPr bwMode="auto">
          <a:xfrm>
            <a:off x="1877785" y="2024743"/>
            <a:ext cx="7911646" cy="39015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89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</a:t>
            </a:r>
            <a:r>
              <a:rPr lang="en-US" dirty="0" smtClean="0"/>
              <a:t>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pedir</a:t>
            </a:r>
            <a:r>
              <a:rPr lang="en-US" dirty="0" smtClean="0"/>
              <a:t> </a:t>
            </a:r>
            <a:r>
              <a:rPr lang="en-US" dirty="0" err="1" smtClean="0"/>
              <a:t>puntos</a:t>
            </a:r>
            <a:r>
              <a:rPr lang="en-US" dirty="0" smtClean="0"/>
              <a:t> </a:t>
            </a:r>
            <a:r>
              <a:rPr lang="en-US" dirty="0" err="1" smtClean="0"/>
              <a:t>adicionales</a:t>
            </a:r>
            <a:r>
              <a:rPr lang="en-US" dirty="0" smtClean="0"/>
              <a:t> al final de la </a:t>
            </a:r>
            <a:r>
              <a:rPr lang="en-US" dirty="0" err="1" smtClean="0"/>
              <a:t>materia</a:t>
            </a:r>
            <a:endParaRPr lang="en-US" dirty="0" smtClean="0"/>
          </a:p>
          <a:p>
            <a:r>
              <a:rPr lang="en-US" dirty="0" smtClean="0"/>
              <a:t>El que </a:t>
            </a:r>
            <a:r>
              <a:rPr lang="en-US" dirty="0" err="1" smtClean="0"/>
              <a:t>quiera</a:t>
            </a:r>
            <a:r>
              <a:rPr lang="en-US" dirty="0" smtClean="0"/>
              <a:t> </a:t>
            </a:r>
            <a:r>
              <a:rPr lang="en-US" dirty="0" err="1" smtClean="0"/>
              <a:t>retirar</a:t>
            </a:r>
            <a:r>
              <a:rPr lang="en-US" dirty="0" smtClean="0"/>
              <a:t> </a:t>
            </a:r>
            <a:r>
              <a:rPr lang="en-US" dirty="0" err="1" smtClean="0"/>
              <a:t>materias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decirmelo</a:t>
            </a:r>
            <a:r>
              <a:rPr lang="en-US" dirty="0" smtClean="0"/>
              <a:t> </a:t>
            </a:r>
            <a:r>
              <a:rPr lang="en-US" dirty="0" err="1" smtClean="0"/>
              <a:t>personalmente</a:t>
            </a:r>
            <a:r>
              <a:rPr lang="en-US" dirty="0" smtClean="0"/>
              <a:t>, no </a:t>
            </a:r>
            <a:r>
              <a:rPr lang="en-US" dirty="0" err="1" smtClean="0"/>
              <a:t>por</a:t>
            </a:r>
            <a:r>
              <a:rPr lang="en-US" dirty="0" smtClean="0"/>
              <a:t> un amigo</a:t>
            </a:r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el ultimo </a:t>
            </a:r>
            <a:r>
              <a:rPr lang="en-US" dirty="0" err="1" smtClean="0"/>
              <a:t>dia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 a </a:t>
            </a:r>
            <a:r>
              <a:rPr lang="en-US" dirty="0" err="1" smtClean="0"/>
              <a:t>verificar</a:t>
            </a:r>
            <a:r>
              <a:rPr lang="en-US" dirty="0" smtClean="0"/>
              <a:t> antes de </a:t>
            </a:r>
            <a:r>
              <a:rPr lang="en-US" dirty="0" err="1" smtClean="0"/>
              <a:t>enviarse</a:t>
            </a:r>
            <a:r>
              <a:rPr lang="en-US" dirty="0" smtClean="0"/>
              <a:t> las </a:t>
            </a:r>
            <a:r>
              <a:rPr lang="en-US" dirty="0" err="1" smtClean="0"/>
              <a:t>notas</a:t>
            </a:r>
            <a:r>
              <a:rPr lang="en-US" dirty="0" smtClean="0"/>
              <a:t> que se </a:t>
            </a:r>
            <a:r>
              <a:rPr lang="en-US" dirty="0" err="1" smtClean="0"/>
              <a:t>efectuará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“Sin Nota”</a:t>
            </a:r>
          </a:p>
          <a:p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reclamos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hay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tarea</a:t>
            </a:r>
            <a:r>
              <a:rPr lang="en-US" dirty="0" smtClean="0"/>
              <a:t> o </a:t>
            </a:r>
            <a:r>
              <a:rPr lang="en-US" dirty="0" err="1" smtClean="0"/>
              <a:t>asignación</a:t>
            </a:r>
            <a:r>
              <a:rPr lang="en-US" dirty="0" smtClean="0"/>
              <a:t> que </a:t>
            </a:r>
            <a:r>
              <a:rPr lang="en-US" dirty="0" err="1" smtClean="0"/>
              <a:t>considera</a:t>
            </a:r>
            <a:r>
              <a:rPr lang="en-US" dirty="0" smtClean="0"/>
              <a:t> </a:t>
            </a:r>
            <a:r>
              <a:rPr lang="en-US" dirty="0" err="1" smtClean="0"/>
              <a:t>hubo</a:t>
            </a:r>
            <a:r>
              <a:rPr lang="en-US" dirty="0" smtClean="0"/>
              <a:t> un error</a:t>
            </a:r>
          </a:p>
          <a:p>
            <a:r>
              <a:rPr lang="en-US" dirty="0" smtClean="0"/>
              <a:t>Si </a:t>
            </a:r>
            <a:r>
              <a:rPr lang="en-US" dirty="0" err="1" smtClean="0"/>
              <a:t>observa</a:t>
            </a:r>
            <a:r>
              <a:rPr lang="en-US" dirty="0" smtClean="0"/>
              <a:t> que el </a:t>
            </a:r>
            <a:r>
              <a:rPr lang="en-US" dirty="0" err="1" smtClean="0"/>
              <a:t>reclamo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ir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arriba</a:t>
            </a:r>
            <a:r>
              <a:rPr lang="en-US" dirty="0" smtClean="0"/>
              <a:t>, </a:t>
            </a:r>
            <a:r>
              <a:rPr lang="en-US" dirty="0" err="1" smtClean="0"/>
              <a:t>hable</a:t>
            </a:r>
            <a:r>
              <a:rPr lang="en-US" dirty="0" smtClean="0"/>
              <a:t> con el </a:t>
            </a:r>
            <a:r>
              <a:rPr lang="en-US" dirty="0" err="1" smtClean="0"/>
              <a:t>coordinador</a:t>
            </a:r>
            <a:r>
              <a:rPr lang="en-US" dirty="0" smtClean="0"/>
              <a:t> de Carrera</a:t>
            </a:r>
          </a:p>
          <a:p>
            <a:r>
              <a:rPr lang="en-US" dirty="0" smtClean="0"/>
              <a:t>Al final de la </a:t>
            </a:r>
            <a:r>
              <a:rPr lang="en-US" dirty="0" err="1" smtClean="0"/>
              <a:t>materia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observa</a:t>
            </a:r>
            <a:r>
              <a:rPr lang="en-US" dirty="0" smtClean="0"/>
              <a:t>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anormalidad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solicitor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reclamo</a:t>
            </a:r>
            <a:r>
              <a:rPr lang="en-US" dirty="0" smtClean="0"/>
              <a:t> de nota (</a:t>
            </a:r>
            <a:r>
              <a:rPr lang="en-US" dirty="0" err="1" smtClean="0"/>
              <a:t>ventanilla</a:t>
            </a:r>
            <a:r>
              <a:rPr lang="en-US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96538"/>
            <a:ext cx="8946541" cy="485186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 smtClean="0"/>
              <a:t>Si no </a:t>
            </a:r>
            <a:r>
              <a:rPr lang="en-US" dirty="0" err="1" smtClean="0"/>
              <a:t>consigue</a:t>
            </a:r>
            <a:r>
              <a:rPr lang="en-US" dirty="0" smtClean="0"/>
              <a:t> resolver un </a:t>
            </a:r>
            <a:r>
              <a:rPr lang="en-US" dirty="0" err="1" smtClean="0"/>
              <a:t>problema</a:t>
            </a:r>
            <a:r>
              <a:rPr lang="en-US" dirty="0" smtClean="0"/>
              <a:t>, </a:t>
            </a:r>
            <a:r>
              <a:rPr lang="en-US" dirty="0" err="1" smtClean="0"/>
              <a:t>ayudense</a:t>
            </a:r>
            <a:r>
              <a:rPr lang="en-US" dirty="0" smtClean="0"/>
              <a:t> entre </a:t>
            </a:r>
            <a:r>
              <a:rPr lang="en-US" dirty="0" err="1" smtClean="0"/>
              <a:t>uds</a:t>
            </a:r>
            <a:r>
              <a:rPr lang="en-US" dirty="0" smtClean="0"/>
              <a:t> o me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consultar</a:t>
            </a:r>
            <a:r>
              <a:rPr lang="en-US" dirty="0" smtClean="0"/>
              <a:t> para </a:t>
            </a:r>
            <a:r>
              <a:rPr lang="en-US" dirty="0" err="1" smtClean="0"/>
              <a:t>guía</a:t>
            </a:r>
            <a:r>
              <a:rPr lang="en-US" dirty="0" smtClean="0"/>
              <a:t> no para </a:t>
            </a:r>
            <a:r>
              <a:rPr lang="en-US" dirty="0" err="1" smtClean="0"/>
              <a:t>resolverle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endParaRPr lang="en-US" dirty="0" smtClean="0"/>
          </a:p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 smtClean="0"/>
              <a:t>retírela</a:t>
            </a:r>
            <a:endParaRPr lang="en-US" dirty="0" smtClean="0"/>
          </a:p>
          <a:p>
            <a:r>
              <a:rPr lang="en-US" dirty="0" err="1" smtClean="0"/>
              <a:t>Tiene</a:t>
            </a:r>
            <a:r>
              <a:rPr lang="en-US" dirty="0" smtClean="0"/>
              <a:t> derecho a “Sin Nota”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ud</a:t>
            </a:r>
            <a:r>
              <a:rPr lang="en-US" dirty="0" smtClean="0"/>
              <a:t> lo </a:t>
            </a:r>
            <a:r>
              <a:rPr lang="en-US" dirty="0" err="1" smtClean="0"/>
              <a:t>solicita</a:t>
            </a:r>
            <a:endParaRPr lang="en-US" dirty="0" smtClean="0"/>
          </a:p>
          <a:p>
            <a:r>
              <a:rPr lang="es-PA" dirty="0"/>
              <a:t>Si la siguiente materia es pre-requisito de esta y necesita su nota que está SN, entonces termine el proyecto final y preséntelo.</a:t>
            </a:r>
          </a:p>
          <a:p>
            <a:pPr lvl="1"/>
            <a:r>
              <a:rPr lang="es-PA" dirty="0"/>
              <a:t>No se puede pedir parcialmente una nota para matricular la siguiente</a:t>
            </a:r>
            <a:r>
              <a:rPr lang="es-PA" dirty="0" smtClean="0"/>
              <a:t>.</a:t>
            </a:r>
            <a:endParaRPr lang="en-US" dirty="0" smtClean="0"/>
          </a:p>
          <a:p>
            <a:r>
              <a:rPr lang="en-US" dirty="0" smtClean="0"/>
              <a:t>No presto </a:t>
            </a:r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ni</a:t>
            </a:r>
            <a:r>
              <a:rPr lang="en-US" dirty="0" smtClean="0"/>
              <a:t> </a:t>
            </a:r>
            <a:r>
              <a:rPr lang="en-US" dirty="0" err="1" smtClean="0"/>
              <a:t>tarjetas</a:t>
            </a:r>
            <a:r>
              <a:rPr lang="en-US" dirty="0" smtClean="0"/>
              <a:t>, no soy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tienda</a:t>
            </a:r>
            <a:endParaRPr lang="en-US" dirty="0" smtClean="0"/>
          </a:p>
          <a:p>
            <a:r>
              <a:rPr lang="en-US" dirty="0" smtClean="0"/>
              <a:t>Deben </a:t>
            </a:r>
            <a:r>
              <a:rPr lang="en-US" dirty="0" err="1" smtClean="0"/>
              <a:t>conseguir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insumos</a:t>
            </a:r>
            <a:r>
              <a:rPr lang="en-US" dirty="0" smtClean="0"/>
              <a:t>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laboratorios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el </a:t>
            </a:r>
            <a:r>
              <a:rPr lang="en-US" dirty="0" err="1" smtClean="0"/>
              <a:t>día</a:t>
            </a:r>
            <a:r>
              <a:rPr lang="en-US" dirty="0" smtClean="0"/>
              <a:t>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614196"/>
            <a:ext cx="10429325" cy="492656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Aprender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fundamentos</a:t>
            </a:r>
            <a:r>
              <a:rPr lang="en-US" dirty="0" smtClean="0"/>
              <a:t> de:</a:t>
            </a:r>
          </a:p>
          <a:p>
            <a:pPr lvl="1"/>
            <a:r>
              <a:rPr lang="es-PA" dirty="0" smtClean="0"/>
              <a:t>Inteligencia Artificial (Artificial </a:t>
            </a:r>
            <a:r>
              <a:rPr lang="es-PA" dirty="0" err="1" smtClean="0"/>
              <a:t>Intelligence</a:t>
            </a:r>
            <a:r>
              <a:rPr lang="es-PA" dirty="0" smtClean="0"/>
              <a:t>)</a:t>
            </a:r>
            <a:endParaRPr lang="en-US" dirty="0" smtClean="0"/>
          </a:p>
          <a:p>
            <a:pPr lvl="1"/>
            <a:r>
              <a:rPr lang="en-US" dirty="0" err="1" smtClean="0"/>
              <a:t>Aprendizaje</a:t>
            </a:r>
            <a:r>
              <a:rPr lang="en-US" dirty="0" smtClean="0"/>
              <a:t> de </a:t>
            </a:r>
            <a:r>
              <a:rPr lang="en-US" dirty="0" err="1" smtClean="0"/>
              <a:t>Máquina</a:t>
            </a:r>
            <a:r>
              <a:rPr lang="en-US" dirty="0" smtClean="0"/>
              <a:t> (Machine Learning)</a:t>
            </a:r>
          </a:p>
          <a:p>
            <a:pPr lvl="1"/>
            <a:r>
              <a:rPr lang="en-US" dirty="0" err="1" smtClean="0"/>
              <a:t>Aprendizaje</a:t>
            </a:r>
            <a:r>
              <a:rPr lang="en-US" dirty="0" smtClean="0"/>
              <a:t> </a:t>
            </a:r>
            <a:r>
              <a:rPr lang="en-US" dirty="0" err="1" smtClean="0"/>
              <a:t>Profundo</a:t>
            </a:r>
            <a:r>
              <a:rPr lang="en-US" dirty="0" smtClean="0"/>
              <a:t> (Deep Learning) </a:t>
            </a:r>
          </a:p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</a:t>
            </a:r>
            <a:r>
              <a:rPr lang="en-US" dirty="0" err="1" smtClean="0"/>
              <a:t>reales</a:t>
            </a:r>
            <a:r>
              <a:rPr lang="en-US" dirty="0" smtClean="0"/>
              <a:t> que </a:t>
            </a:r>
            <a:r>
              <a:rPr lang="en-US" dirty="0" err="1" smtClean="0"/>
              <a:t>llevarán</a:t>
            </a:r>
            <a:r>
              <a:rPr lang="en-US" dirty="0" smtClean="0"/>
              <a:t> a explorer el </a:t>
            </a:r>
            <a:r>
              <a:rPr lang="en-US" dirty="0" err="1" smtClean="0"/>
              <a:t>mundo</a:t>
            </a:r>
            <a:r>
              <a:rPr lang="en-US" dirty="0" smtClean="0"/>
              <a:t> de la IA </a:t>
            </a:r>
          </a:p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teoría</a:t>
            </a:r>
            <a:r>
              <a:rPr lang="en-US" dirty="0" smtClean="0"/>
              <a:t> y </a:t>
            </a:r>
            <a:r>
              <a:rPr lang="en-US" dirty="0" err="1" smtClean="0"/>
              <a:t>práctica</a:t>
            </a:r>
            <a:endParaRPr lang="en-US" dirty="0" smtClean="0"/>
          </a:p>
          <a:p>
            <a:pPr lvl="1"/>
            <a:r>
              <a:rPr lang="en-US" dirty="0" smtClean="0"/>
              <a:t>60% </a:t>
            </a:r>
            <a:r>
              <a:rPr lang="en-US" dirty="0" err="1" smtClean="0"/>
              <a:t>Práctica</a:t>
            </a:r>
            <a:endParaRPr lang="en-US" dirty="0" smtClean="0"/>
          </a:p>
          <a:p>
            <a:pPr lvl="1"/>
            <a:r>
              <a:rPr lang="en-US" dirty="0" smtClean="0"/>
              <a:t>40% </a:t>
            </a:r>
            <a:r>
              <a:rPr lang="en-US" dirty="0" err="1" smtClean="0"/>
              <a:t>Teoría</a:t>
            </a:r>
            <a:endParaRPr lang="en-US" dirty="0"/>
          </a:p>
          <a:p>
            <a:r>
              <a:rPr lang="en-US" dirty="0" smtClean="0"/>
              <a:t>Al </a:t>
            </a:r>
            <a:r>
              <a:rPr lang="en-US" dirty="0" err="1" smtClean="0"/>
              <a:t>finalizar</a:t>
            </a:r>
            <a:r>
              <a:rPr lang="en-US" dirty="0" smtClean="0"/>
              <a:t> el </a:t>
            </a:r>
            <a:r>
              <a:rPr lang="en-US" dirty="0" err="1" smtClean="0"/>
              <a:t>curso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capaz</a:t>
            </a:r>
            <a:r>
              <a:rPr lang="en-US" dirty="0" smtClean="0"/>
              <a:t> de:</a:t>
            </a:r>
          </a:p>
          <a:p>
            <a:pPr lvl="1"/>
            <a:r>
              <a:rPr lang="en-US" dirty="0" err="1" smtClean="0"/>
              <a:t>Construir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/>
              <a:t> </a:t>
            </a:r>
            <a:r>
              <a:rPr lang="en-US" dirty="0" smtClean="0"/>
              <a:t>de IA</a:t>
            </a:r>
          </a:p>
          <a:p>
            <a:pPr lvl="1"/>
            <a:r>
              <a:rPr lang="en-US" dirty="0" err="1" smtClean="0"/>
              <a:t>Afinar</a:t>
            </a:r>
            <a:r>
              <a:rPr lang="en-US" dirty="0" smtClean="0"/>
              <a:t> y </a:t>
            </a:r>
            <a:r>
              <a:rPr lang="en-US" dirty="0" err="1" smtClean="0"/>
              <a:t>utilizar</a:t>
            </a:r>
            <a:r>
              <a:rPr lang="en-US" dirty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ideas para </a:t>
            </a:r>
            <a:r>
              <a:rPr lang="en-US" dirty="0" err="1" smtClean="0"/>
              <a:t>concretarlas</a:t>
            </a:r>
            <a:endParaRPr lang="en-US" dirty="0"/>
          </a:p>
          <a:p>
            <a:r>
              <a:rPr lang="es-PA" dirty="0" smtClean="0"/>
              <a:t>Sentirse capaces de participar en una </a:t>
            </a:r>
            <a:r>
              <a:rPr lang="es-PA" dirty="0" err="1" smtClean="0"/>
              <a:t>hackaton</a:t>
            </a:r>
            <a:r>
              <a:rPr lang="es-PA" dirty="0" smtClean="0"/>
              <a:t> de IA</a:t>
            </a:r>
            <a:endParaRPr lang="en-US" dirty="0" smtClean="0"/>
          </a:p>
          <a:p>
            <a:endParaRPr lang="es-PA" dirty="0"/>
          </a:p>
          <a:p>
            <a:r>
              <a:rPr lang="es-PA" dirty="0" smtClean="0"/>
              <a:t>Repositorio</a:t>
            </a:r>
          </a:p>
          <a:p>
            <a:pPr lvl="1"/>
            <a:r>
              <a:rPr lang="es-PA" dirty="0" err="1" smtClean="0"/>
              <a:t>Github</a:t>
            </a:r>
            <a:r>
              <a:rPr lang="es-PA" dirty="0" smtClean="0"/>
              <a:t>: https://github.com/ulatinaedupa/ArtificialIntelligence</a:t>
            </a:r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División</a:t>
            </a:r>
            <a:r>
              <a:rPr lang="en-US" dirty="0" smtClean="0"/>
              <a:t> de </a:t>
            </a:r>
            <a:r>
              <a:rPr lang="en-US" dirty="0" err="1" smtClean="0"/>
              <a:t>Porcentajes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2197" y="2003042"/>
            <a:ext cx="5272550" cy="2602209"/>
          </a:xfrm>
        </p:spPr>
        <p:txBody>
          <a:bodyPr/>
          <a:lstStyle/>
          <a:p>
            <a:r>
              <a:rPr lang="en-US" b="1" dirty="0" err="1" smtClean="0"/>
              <a:t>Laboratorios</a:t>
            </a:r>
            <a:r>
              <a:rPr lang="en-US" b="1" dirty="0" smtClean="0"/>
              <a:t>		24%</a:t>
            </a:r>
          </a:p>
          <a:p>
            <a:r>
              <a:rPr lang="es-PA" b="1" dirty="0" smtClean="0"/>
              <a:t>Tareas				24%</a:t>
            </a:r>
          </a:p>
          <a:p>
            <a:r>
              <a:rPr lang="es-PA" b="1" dirty="0" err="1" smtClean="0"/>
              <a:t>Quizes</a:t>
            </a:r>
            <a:r>
              <a:rPr lang="es-PA" b="1" dirty="0" smtClean="0"/>
              <a:t>				24%</a:t>
            </a:r>
          </a:p>
          <a:p>
            <a:r>
              <a:rPr lang="es-PA" b="1" dirty="0" smtClean="0"/>
              <a:t>Proyecto Final		28%</a:t>
            </a:r>
          </a:p>
          <a:p>
            <a:pPr marL="0" indent="0">
              <a:buNone/>
            </a:pPr>
            <a:r>
              <a:rPr lang="es-PA" b="1" dirty="0" smtClean="0"/>
              <a:t>___________________________</a:t>
            </a:r>
          </a:p>
          <a:p>
            <a:r>
              <a:rPr lang="es-PA" b="1" dirty="0" smtClean="0"/>
              <a:t>Total                        100%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290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Proyecto Final – Construir un Sistema de Inteligencia Artificial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7548" y="2091556"/>
            <a:ext cx="11534961" cy="4425154"/>
          </a:xfrm>
        </p:spPr>
        <p:txBody>
          <a:bodyPr>
            <a:normAutofit fontScale="85000" lnSpcReduction="20000"/>
          </a:bodyPr>
          <a:lstStyle/>
          <a:p>
            <a:r>
              <a:rPr lang="es-PA" b="1" dirty="0" smtClean="0">
                <a:solidFill>
                  <a:srgbClr val="FF0000"/>
                </a:solidFill>
              </a:rPr>
              <a:t>Si usa hardware, no utilizar ARDUINO. Si lo hace = -1000%</a:t>
            </a:r>
          </a:p>
          <a:p>
            <a:r>
              <a:rPr lang="es-PA" b="1" i="1" dirty="0" smtClean="0"/>
              <a:t>Puede usar tarjetas hijas de cualquier plataforma!</a:t>
            </a:r>
          </a:p>
          <a:p>
            <a:r>
              <a:rPr lang="es-PA" dirty="0" smtClean="0"/>
              <a:t>Grupo de 3 personas</a:t>
            </a:r>
          </a:p>
          <a:p>
            <a:pPr lvl="1"/>
            <a:r>
              <a:rPr lang="es-PA" dirty="0" smtClean="0"/>
              <a:t>Todos tienen las mismas notas aún si solo trabaja 1</a:t>
            </a:r>
          </a:p>
          <a:p>
            <a:r>
              <a:rPr lang="es-PA" dirty="0" smtClean="0"/>
              <a:t>Construir un sistema que tenga Inteligencia Artificial</a:t>
            </a:r>
          </a:p>
          <a:p>
            <a:pPr lvl="1"/>
            <a:r>
              <a:rPr lang="es-PA" dirty="0" smtClean="0"/>
              <a:t>Aplicación remota corriendo en un servidor</a:t>
            </a:r>
          </a:p>
          <a:p>
            <a:pPr lvl="2"/>
            <a:r>
              <a:rPr lang="es-PA" dirty="0" smtClean="0"/>
              <a:t>Local </a:t>
            </a:r>
            <a:r>
              <a:rPr lang="es-PA" dirty="0" err="1" smtClean="0"/>
              <a:t>ó</a:t>
            </a:r>
            <a:r>
              <a:rPr lang="es-PA" dirty="0" smtClean="0"/>
              <a:t> Remoto</a:t>
            </a:r>
          </a:p>
          <a:p>
            <a:pPr lvl="1"/>
            <a:r>
              <a:rPr lang="es-PA" dirty="0"/>
              <a:t>Debe usar un </a:t>
            </a:r>
            <a:r>
              <a:rPr lang="es-PA" dirty="0" err="1"/>
              <a:t>dataset</a:t>
            </a:r>
            <a:r>
              <a:rPr lang="es-PA" dirty="0"/>
              <a:t> </a:t>
            </a:r>
            <a:r>
              <a:rPr lang="es-PA" dirty="0" smtClean="0"/>
              <a:t>abierto o construir su propio </a:t>
            </a:r>
            <a:r>
              <a:rPr lang="es-PA" dirty="0" err="1" smtClean="0"/>
              <a:t>dataset</a:t>
            </a:r>
            <a:r>
              <a:rPr lang="es-PA" dirty="0" smtClean="0"/>
              <a:t> (10%)</a:t>
            </a:r>
            <a:endParaRPr lang="es-PA" dirty="0"/>
          </a:p>
          <a:p>
            <a:pPr lvl="2"/>
            <a:r>
              <a:rPr lang="es-PA" dirty="0" err="1" smtClean="0"/>
              <a:t>Kaggle</a:t>
            </a:r>
            <a:r>
              <a:rPr lang="es-PA" dirty="0" smtClean="0"/>
              <a:t>, Data.gov, Nasa.gov </a:t>
            </a:r>
            <a:r>
              <a:rPr lang="es-PA" dirty="0" err="1" smtClean="0"/>
              <a:t>ó</a:t>
            </a:r>
            <a:r>
              <a:rPr lang="es-PA" dirty="0" smtClean="0"/>
              <a:t> cualquier </a:t>
            </a:r>
            <a:r>
              <a:rPr lang="es-PA" dirty="0" err="1"/>
              <a:t>dataset</a:t>
            </a:r>
            <a:r>
              <a:rPr lang="es-PA" dirty="0"/>
              <a:t> </a:t>
            </a:r>
            <a:r>
              <a:rPr lang="es-PA" dirty="0" smtClean="0"/>
              <a:t>abierto</a:t>
            </a:r>
          </a:p>
          <a:p>
            <a:pPr lvl="1"/>
            <a:r>
              <a:rPr lang="es-PA" dirty="0" smtClean="0"/>
              <a:t>Debe ser capaz de realizar training incremental de los nuevos campos en la base de datos (20%)</a:t>
            </a:r>
          </a:p>
          <a:p>
            <a:pPr lvl="1"/>
            <a:r>
              <a:rPr lang="es-PA" dirty="0" smtClean="0"/>
              <a:t>Capaz de mostrar las predicciones, clasificaciones o ambas (25%)</a:t>
            </a:r>
          </a:p>
          <a:p>
            <a:pPr lvl="1"/>
            <a:r>
              <a:rPr lang="es-PA" dirty="0" smtClean="0"/>
              <a:t>Capaz de realizar reportes y estadísticas (20%)</a:t>
            </a:r>
          </a:p>
          <a:p>
            <a:pPr lvl="1"/>
            <a:r>
              <a:rPr lang="es-PA" dirty="0" smtClean="0"/>
              <a:t>Usar Amazon Web </a:t>
            </a:r>
            <a:r>
              <a:rPr lang="es-PA" dirty="0" err="1" smtClean="0"/>
              <a:t>Services</a:t>
            </a:r>
            <a:r>
              <a:rPr lang="es-PA" dirty="0" smtClean="0"/>
              <a:t> (10%)</a:t>
            </a:r>
          </a:p>
          <a:p>
            <a:pPr lvl="1"/>
            <a:r>
              <a:rPr lang="es-PA" dirty="0" smtClean="0"/>
              <a:t>Escrito en formato IEEE (15%)</a:t>
            </a:r>
          </a:p>
        </p:txBody>
      </p:sp>
      <p:pic>
        <p:nvPicPr>
          <p:cNvPr id="3074" name="Picture 2" descr="Image result for kag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135" y="1383396"/>
            <a:ext cx="3294668" cy="127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data.go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335" y="5543581"/>
            <a:ext cx="2665162" cy="121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nasa.go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497" y="2963227"/>
            <a:ext cx="2305541" cy="182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6882</TotalTime>
  <Words>2778</Words>
  <Application>Microsoft Office PowerPoint</Application>
  <PresentationFormat>Widescreen</PresentationFormat>
  <Paragraphs>485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Century Gothic</vt:lpstr>
      <vt:lpstr>Wingdings 3</vt:lpstr>
      <vt:lpstr>Ion</vt:lpstr>
      <vt:lpstr>INTELIGENCIA ARTIFICIAL</vt:lpstr>
      <vt:lpstr>Formato del Curso</vt:lpstr>
      <vt:lpstr>Reglas del Curso</vt:lpstr>
      <vt:lpstr>Reglas del Curso</vt:lpstr>
      <vt:lpstr>Reglas del Curso</vt:lpstr>
      <vt:lpstr>Reglas del Curso</vt:lpstr>
      <vt:lpstr>Objetivos</vt:lpstr>
      <vt:lpstr>División de Porcentajes</vt:lpstr>
      <vt:lpstr>Proyecto Final – Construir un Sistema de Inteligencia Artificial</vt:lpstr>
      <vt:lpstr>Introducción</vt:lpstr>
      <vt:lpstr>Top 10 Compañías con Fallos en uso con la IA</vt:lpstr>
      <vt:lpstr>Top 10 Compañías con Fallos en uso con la IA</vt:lpstr>
      <vt:lpstr>Top 10 Compañías con Fallos en uso con la IA</vt:lpstr>
      <vt:lpstr>Top 10 Compañías con Fallos en uso con la IA</vt:lpstr>
      <vt:lpstr>Top 10 Compañías con Fallos en uso con la IA</vt:lpstr>
      <vt:lpstr>Siguiente Clase – Laboratorio 1</vt:lpstr>
      <vt:lpstr>PowerPoint Presentation</vt:lpstr>
      <vt:lpstr>Inteligencia Artificial - ¿Qué Es?</vt:lpstr>
      <vt:lpstr>Inteligencia Artificial - ¿Qué Es?</vt:lpstr>
      <vt:lpstr>Inteligencia Artificial - ¿Qué Es?</vt:lpstr>
      <vt:lpstr>Inteligencia Artificial – La prueba de Turing</vt:lpstr>
      <vt:lpstr>Inteligencia Artificial – La prueba de Turing</vt:lpstr>
      <vt:lpstr>Inteligencia Artificial – Pensando Humanamente – Modelo Cognitivo</vt:lpstr>
      <vt:lpstr>Inteligencia Artificial – Aproximación de las Leyes del Pensamiento</vt:lpstr>
      <vt:lpstr>Inteligencia Artificial – Fundaciones</vt:lpstr>
      <vt:lpstr>Inteligencia Artificial – Fundaciones</vt:lpstr>
      <vt:lpstr>Inteligencia Artificial – Fundaciones</vt:lpstr>
      <vt:lpstr>Inteligencia Artificial – Matemáticas</vt:lpstr>
      <vt:lpstr>Inteligencia Artificial – Matemáticas</vt:lpstr>
      <vt:lpstr>Inteligencia Artificial – Matemáticas</vt:lpstr>
      <vt:lpstr>Inteligencia Artificial – Economía</vt:lpstr>
      <vt:lpstr>Inteligencia Artificial – Economía</vt:lpstr>
      <vt:lpstr>Inteligencia Artificial – Neurociencia</vt:lpstr>
      <vt:lpstr>Inteligencia Artificial – Neurociencia</vt:lpstr>
      <vt:lpstr>Inteligencia Artificial – Psicología</vt:lpstr>
      <vt:lpstr>Inteligencia Artificial – Ingenieria Computacional</vt:lpstr>
      <vt:lpstr>Inteligencia Artificial – Ingenieria Computacional</vt:lpstr>
      <vt:lpstr>Inteligencia Artificial – Teoría de Control y Cibernética</vt:lpstr>
      <vt:lpstr>Inteligencia Artificial – Teoría de Control y Cibernética</vt:lpstr>
      <vt:lpstr>Inteligencia Artificial – Lingüística</vt:lpstr>
      <vt:lpstr>Inteligencia Artificial – Historia</vt:lpstr>
      <vt:lpstr>Inteligencia Artificial – Historia</vt:lpstr>
      <vt:lpstr>Inteligencia Artificial – Historia</vt:lpstr>
      <vt:lpstr>Siguiente Clase – Laboratorio 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Rangel Isaías Alvarado Walles</cp:lastModifiedBy>
  <cp:revision>381</cp:revision>
  <dcterms:created xsi:type="dcterms:W3CDTF">2018-02-28T08:20:25Z</dcterms:created>
  <dcterms:modified xsi:type="dcterms:W3CDTF">2019-09-25T13:59:46Z</dcterms:modified>
</cp:coreProperties>
</file>